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93" r:id="rId3"/>
    <p:sldId id="322" r:id="rId4"/>
    <p:sldId id="294" r:id="rId5"/>
    <p:sldId id="295" r:id="rId6"/>
    <p:sldId id="296" r:id="rId7"/>
    <p:sldId id="297" r:id="rId8"/>
    <p:sldId id="298" r:id="rId9"/>
    <p:sldId id="299" r:id="rId10"/>
    <p:sldId id="300" r:id="rId11"/>
    <p:sldId id="301" r:id="rId12"/>
    <p:sldId id="323" r:id="rId13"/>
    <p:sldId id="324" r:id="rId14"/>
    <p:sldId id="325" r:id="rId15"/>
    <p:sldId id="326" r:id="rId16"/>
    <p:sldId id="327" r:id="rId17"/>
    <p:sldId id="329" r:id="rId18"/>
    <p:sldId id="328" r:id="rId19"/>
    <p:sldId id="306" r:id="rId20"/>
    <p:sldId id="307" r:id="rId21"/>
    <p:sldId id="308" r:id="rId22"/>
    <p:sldId id="310" r:id="rId23"/>
    <p:sldId id="311" r:id="rId24"/>
    <p:sldId id="309" r:id="rId25"/>
    <p:sldId id="312" r:id="rId26"/>
    <p:sldId id="313" r:id="rId27"/>
    <p:sldId id="314" r:id="rId28"/>
    <p:sldId id="315" r:id="rId29"/>
    <p:sldId id="316" r:id="rId30"/>
    <p:sldId id="317" r:id="rId31"/>
    <p:sldId id="318" r:id="rId32"/>
    <p:sldId id="319" r:id="rId33"/>
    <p:sldId id="320" r:id="rId34"/>
    <p:sldId id="321" r:id="rId35"/>
    <p:sldId id="330" r:id="rId36"/>
    <p:sldId id="33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1176" y="-30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07A951B-BBCF-49EA-916C-9A0596B5C1F0}" type="datetimeFigureOut">
              <a:rPr lang="en-GB" smtClean="0"/>
              <a:pPr/>
              <a:t>27/02/2014</a:t>
            </a:fld>
            <a:endParaRPr lang="en-GB"/>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GB"/>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38490E8-CF97-4675-BF93-2E0905E3FA3C}"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7A951B-BBCF-49EA-916C-9A0596B5C1F0}" type="datetimeFigureOut">
              <a:rPr lang="en-GB" smtClean="0"/>
              <a:pPr/>
              <a:t>27/02/2014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8490E8-CF97-4675-BF93-2E0905E3FA3C}"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7A951B-BBCF-49EA-916C-9A0596B5C1F0}" type="datetimeFigureOut">
              <a:rPr lang="en-GB" smtClean="0"/>
              <a:pPr/>
              <a:t>27/02/2014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8490E8-CF97-4675-BF93-2E0905E3FA3C}"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07A951B-BBCF-49EA-916C-9A0596B5C1F0}" type="datetimeFigureOut">
              <a:rPr lang="en-GB" smtClean="0"/>
              <a:pPr/>
              <a:t>27/02/2014</a:t>
            </a:fld>
            <a:endParaRPr lang="en-GB"/>
          </a:p>
        </p:txBody>
      </p:sp>
      <p:sp>
        <p:nvSpPr>
          <p:cNvPr id="9" name="Slide Number Placeholder 8"/>
          <p:cNvSpPr>
            <a:spLocks noGrp="1"/>
          </p:cNvSpPr>
          <p:nvPr>
            <p:ph type="sldNum" sz="quarter" idx="15"/>
          </p:nvPr>
        </p:nvSpPr>
        <p:spPr/>
        <p:txBody>
          <a:bodyPr rtlCol="0"/>
          <a:lstStyle/>
          <a:p>
            <a:fld id="{A38490E8-CF97-4675-BF93-2E0905E3FA3C}" type="slidenum">
              <a:rPr lang="en-GB" smtClean="0"/>
              <a:pPr/>
              <a:t>‹#›</a:t>
            </a:fld>
            <a:endParaRPr lang="en-GB"/>
          </a:p>
        </p:txBody>
      </p:sp>
      <p:sp>
        <p:nvSpPr>
          <p:cNvPr id="10" name="Footer Placeholder 9"/>
          <p:cNvSpPr>
            <a:spLocks noGrp="1"/>
          </p:cNvSpPr>
          <p:nvPr>
            <p:ph type="ftr" sz="quarter" idx="16"/>
          </p:nvPr>
        </p:nvSpPr>
        <p:spPr/>
        <p:txBody>
          <a:bodyPr rtlCol="0"/>
          <a:lstStyle/>
          <a:p>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07A951B-BBCF-49EA-916C-9A0596B5C1F0}" type="datetimeFigureOut">
              <a:rPr lang="en-GB" smtClean="0"/>
              <a:pPr/>
              <a:t>27/02/2014</a:t>
            </a:fld>
            <a:endParaRPr lang="en-GB"/>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GB"/>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38490E8-CF97-4675-BF93-2E0905E3FA3C}"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07A951B-BBCF-49EA-916C-9A0596B5C1F0}" type="datetimeFigureOut">
              <a:rPr lang="en-GB" smtClean="0"/>
              <a:pPr/>
              <a:t>27/02/2014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8490E8-CF97-4675-BF93-2E0905E3FA3C}" type="slidenum">
              <a:rPr lang="en-GB" smtClean="0"/>
              <a:pPr/>
              <a:t>‹#›</a:t>
            </a:fld>
            <a:endParaRPr lang="en-GB"/>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07A951B-BBCF-49EA-916C-9A0596B5C1F0}" type="datetimeFigureOut">
              <a:rPr lang="en-GB" smtClean="0"/>
              <a:pPr/>
              <a:t>27/02/2014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38490E8-CF97-4675-BF93-2E0905E3FA3C}" type="slidenum">
              <a:rPr lang="en-GB" smtClean="0"/>
              <a:pPr/>
              <a:t>‹#›</a:t>
            </a:fld>
            <a:endParaRPr lang="en-GB"/>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07A951B-BBCF-49EA-916C-9A0596B5C1F0}" type="datetimeFigureOut">
              <a:rPr lang="en-GB" smtClean="0"/>
              <a:pPr/>
              <a:t>27/02/2014</a:t>
            </a:fld>
            <a:endParaRPr lang="en-GB"/>
          </a:p>
        </p:txBody>
      </p:sp>
      <p:sp>
        <p:nvSpPr>
          <p:cNvPr id="7" name="Slide Number Placeholder 6"/>
          <p:cNvSpPr>
            <a:spLocks noGrp="1"/>
          </p:cNvSpPr>
          <p:nvPr>
            <p:ph type="sldNum" sz="quarter" idx="11"/>
          </p:nvPr>
        </p:nvSpPr>
        <p:spPr/>
        <p:txBody>
          <a:bodyPr rtlCol="0"/>
          <a:lstStyle/>
          <a:p>
            <a:fld id="{A38490E8-CF97-4675-BF93-2E0905E3FA3C}" type="slidenum">
              <a:rPr lang="en-GB" smtClean="0"/>
              <a:pPr/>
              <a:t>‹#›</a:t>
            </a:fld>
            <a:endParaRPr lang="en-GB"/>
          </a:p>
        </p:txBody>
      </p:sp>
      <p:sp>
        <p:nvSpPr>
          <p:cNvPr id="8" name="Footer Placeholder 7"/>
          <p:cNvSpPr>
            <a:spLocks noGrp="1"/>
          </p:cNvSpPr>
          <p:nvPr>
            <p:ph type="ftr" sz="quarter" idx="12"/>
          </p:nvPr>
        </p:nvSpPr>
        <p:spPr/>
        <p:txBody>
          <a:bodyPr rtlCol="0"/>
          <a:lstStyle/>
          <a:p>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7A951B-BBCF-49EA-916C-9A0596B5C1F0}" type="datetimeFigureOut">
              <a:rPr lang="en-GB" smtClean="0"/>
              <a:pPr/>
              <a:t>27/02/2014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38490E8-CF97-4675-BF93-2E0905E3FA3C}"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07A951B-BBCF-49EA-916C-9A0596B5C1F0}" type="datetimeFigureOut">
              <a:rPr lang="en-GB" smtClean="0"/>
              <a:pPr/>
              <a:t>27/02/2014</a:t>
            </a:fld>
            <a:endParaRPr lang="en-GB"/>
          </a:p>
        </p:txBody>
      </p:sp>
      <p:sp>
        <p:nvSpPr>
          <p:cNvPr id="22" name="Slide Number Placeholder 21"/>
          <p:cNvSpPr>
            <a:spLocks noGrp="1"/>
          </p:cNvSpPr>
          <p:nvPr>
            <p:ph type="sldNum" sz="quarter" idx="15"/>
          </p:nvPr>
        </p:nvSpPr>
        <p:spPr/>
        <p:txBody>
          <a:bodyPr rtlCol="0"/>
          <a:lstStyle/>
          <a:p>
            <a:fld id="{A38490E8-CF97-4675-BF93-2E0905E3FA3C}" type="slidenum">
              <a:rPr lang="en-GB" smtClean="0"/>
              <a:pPr/>
              <a:t>‹#›</a:t>
            </a:fld>
            <a:endParaRPr lang="en-GB"/>
          </a:p>
        </p:txBody>
      </p:sp>
      <p:sp>
        <p:nvSpPr>
          <p:cNvPr id="23" name="Footer Placeholder 22"/>
          <p:cNvSpPr>
            <a:spLocks noGrp="1"/>
          </p:cNvSpPr>
          <p:nvPr>
            <p:ph type="ftr" sz="quarter" idx="16"/>
          </p:nvPr>
        </p:nvSpPr>
        <p:spPr/>
        <p:txBody>
          <a:bodyPr rtlCol="0"/>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07A951B-BBCF-49EA-916C-9A0596B5C1F0}" type="datetimeFigureOut">
              <a:rPr lang="en-GB" smtClean="0"/>
              <a:pPr/>
              <a:t>27/02/2014</a:t>
            </a:fld>
            <a:endParaRPr lang="en-GB"/>
          </a:p>
        </p:txBody>
      </p:sp>
      <p:sp>
        <p:nvSpPr>
          <p:cNvPr id="18" name="Slide Number Placeholder 17"/>
          <p:cNvSpPr>
            <a:spLocks noGrp="1"/>
          </p:cNvSpPr>
          <p:nvPr>
            <p:ph type="sldNum" sz="quarter" idx="11"/>
          </p:nvPr>
        </p:nvSpPr>
        <p:spPr/>
        <p:txBody>
          <a:bodyPr rtlCol="0"/>
          <a:lstStyle/>
          <a:p>
            <a:fld id="{A38490E8-CF97-4675-BF93-2E0905E3FA3C}" type="slidenum">
              <a:rPr lang="en-GB" smtClean="0"/>
              <a:pPr/>
              <a:t>‹#›</a:t>
            </a:fld>
            <a:endParaRPr lang="en-GB"/>
          </a:p>
        </p:txBody>
      </p:sp>
      <p:sp>
        <p:nvSpPr>
          <p:cNvPr id="21" name="Footer Placeholder 20"/>
          <p:cNvSpPr>
            <a:spLocks noGrp="1"/>
          </p:cNvSpPr>
          <p:nvPr>
            <p:ph type="ftr" sz="quarter" idx="12"/>
          </p:nvPr>
        </p:nvSpPr>
        <p:spPr/>
        <p:txBody>
          <a:bodyPr rtlCol="0"/>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07A951B-BBCF-49EA-916C-9A0596B5C1F0}" type="datetimeFigureOut">
              <a:rPr lang="en-GB" smtClean="0"/>
              <a:pPr/>
              <a:t>27/02/2014</a:t>
            </a:fld>
            <a:endParaRPr lang="en-GB"/>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GB"/>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38490E8-CF97-4675-BF93-2E0905E3FA3C}"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2.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The Physics of High Speed Logic</a:t>
            </a:r>
            <a:endParaRPr lang="en-GB" dirty="0"/>
          </a:p>
        </p:txBody>
      </p:sp>
      <p:sp>
        <p:nvSpPr>
          <p:cNvPr id="3" name="Subtitle 2"/>
          <p:cNvSpPr>
            <a:spLocks noGrp="1"/>
          </p:cNvSpPr>
          <p:nvPr>
            <p:ph type="subTitle" idx="1"/>
          </p:nvPr>
        </p:nvSpPr>
        <p:spPr/>
        <p:txBody>
          <a:bodyPr/>
          <a:lstStyle/>
          <a:p>
            <a:r>
              <a:rPr lang="en-GB" dirty="0" smtClean="0"/>
              <a:t>An account of the lessons learnt when assembling systems using </a:t>
            </a:r>
            <a:r>
              <a:rPr lang="en-GB" dirty="0" err="1" smtClean="0"/>
              <a:t>Schottky</a:t>
            </a:r>
            <a:r>
              <a:rPr lang="en-GB" dirty="0" smtClean="0"/>
              <a:t> TTL in the 1970s</a:t>
            </a:r>
            <a:endParaRPr lang="en-GB" dirty="0"/>
          </a:p>
        </p:txBody>
      </p:sp>
    </p:spTree>
    <p:extLst>
      <p:ext uri="{BB962C8B-B14F-4D97-AF65-F5344CB8AC3E}">
        <p14:creationId xmlns="" xmlns:p14="http://schemas.microsoft.com/office/powerpoint/2010/main" val="5615605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06090"/>
          </a:xfrm>
        </p:spPr>
        <p:txBody>
          <a:bodyPr/>
          <a:lstStyle/>
          <a:p>
            <a:r>
              <a:rPr lang="en-GB" dirty="0" smtClean="0"/>
              <a:t>Historical Overview</a:t>
            </a:r>
            <a:endParaRPr lang="en-GB" dirty="0"/>
          </a:p>
        </p:txBody>
      </p:sp>
      <p:graphicFrame>
        <p:nvGraphicFramePr>
          <p:cNvPr id="6" name="Table 5"/>
          <p:cNvGraphicFramePr>
            <a:graphicFrameLocks noGrp="1"/>
          </p:cNvGraphicFramePr>
          <p:nvPr/>
        </p:nvGraphicFramePr>
        <p:xfrm>
          <a:off x="323528" y="1340768"/>
          <a:ext cx="2952328" cy="3726414"/>
        </p:xfrm>
        <a:graphic>
          <a:graphicData uri="http://schemas.openxmlformats.org/drawingml/2006/table">
            <a:tbl>
              <a:tblPr firstRow="1" bandRow="1">
                <a:tableStyleId>{5C22544A-7EE6-4342-B048-85BDC9FD1C3A}</a:tableStyleId>
              </a:tblPr>
              <a:tblGrid>
                <a:gridCol w="2952328"/>
              </a:tblGrid>
              <a:tr h="432048">
                <a:tc>
                  <a:txBody>
                    <a:bodyPr/>
                    <a:lstStyle/>
                    <a:p>
                      <a:r>
                        <a:rPr lang="en-GB" dirty="0" smtClean="0"/>
                        <a:t>Digital</a:t>
                      </a:r>
                      <a:endParaRPr lang="en-GB" dirty="0"/>
                    </a:p>
                  </a:txBody>
                  <a:tcPr/>
                </a:tc>
              </a:tr>
              <a:tr h="1098122">
                <a:tc>
                  <a:txBody>
                    <a:bodyPr/>
                    <a:lstStyle/>
                    <a:p>
                      <a:r>
                        <a:rPr lang="en-GB" dirty="0" smtClean="0"/>
                        <a:t>Under sea telegraphy</a:t>
                      </a:r>
                      <a:endParaRPr lang="en-GB" dirty="0"/>
                    </a:p>
                  </a:txBody>
                  <a:tcPr/>
                </a:tc>
              </a:tr>
              <a:tr h="1098122">
                <a:tc>
                  <a:txBody>
                    <a:bodyPr/>
                    <a:lstStyle/>
                    <a:p>
                      <a:endParaRPr lang="en-GB" dirty="0"/>
                    </a:p>
                  </a:txBody>
                  <a:tcPr/>
                </a:tc>
              </a:tr>
              <a:tr h="1098122">
                <a:tc>
                  <a:txBody>
                    <a:bodyPr/>
                    <a:lstStyle/>
                    <a:p>
                      <a:r>
                        <a:rPr lang="en-GB" dirty="0" smtClean="0"/>
                        <a:t>Solid state digital</a:t>
                      </a:r>
                      <a:endParaRPr lang="en-GB" dirty="0"/>
                    </a:p>
                  </a:txBody>
                  <a:tcPr/>
                </a:tc>
              </a:tr>
            </a:tbl>
          </a:graphicData>
        </a:graphic>
      </p:graphicFrame>
      <p:graphicFrame>
        <p:nvGraphicFramePr>
          <p:cNvPr id="7" name="Table 6"/>
          <p:cNvGraphicFramePr>
            <a:graphicFrameLocks noGrp="1"/>
          </p:cNvGraphicFramePr>
          <p:nvPr/>
        </p:nvGraphicFramePr>
        <p:xfrm>
          <a:off x="5724128" y="1340768"/>
          <a:ext cx="2880320" cy="3726414"/>
        </p:xfrm>
        <a:graphic>
          <a:graphicData uri="http://schemas.openxmlformats.org/drawingml/2006/table">
            <a:tbl>
              <a:tblPr firstRow="1" bandRow="1">
                <a:tableStyleId>{5C22544A-7EE6-4342-B048-85BDC9FD1C3A}</a:tableStyleId>
              </a:tblPr>
              <a:tblGrid>
                <a:gridCol w="2880320"/>
              </a:tblGrid>
              <a:tr h="432048">
                <a:tc>
                  <a:txBody>
                    <a:bodyPr/>
                    <a:lstStyle/>
                    <a:p>
                      <a:r>
                        <a:rPr lang="en-GB" dirty="0" smtClean="0"/>
                        <a:t>Analogue</a:t>
                      </a:r>
                      <a:endParaRPr lang="en-GB" dirty="0"/>
                    </a:p>
                  </a:txBody>
                  <a:tcPr/>
                </a:tc>
              </a:tr>
              <a:tr h="1098122">
                <a:tc>
                  <a:txBody>
                    <a:bodyPr/>
                    <a:lstStyle/>
                    <a:p>
                      <a:endParaRPr lang="en-GB"/>
                    </a:p>
                  </a:txBody>
                  <a:tcPr/>
                </a:tc>
              </a:tr>
              <a:tr h="1098122">
                <a:tc>
                  <a:txBody>
                    <a:bodyPr/>
                    <a:lstStyle/>
                    <a:p>
                      <a:r>
                        <a:rPr lang="en-GB" dirty="0" smtClean="0"/>
                        <a:t>Wireless communication</a:t>
                      </a:r>
                      <a:endParaRPr lang="en-GB" dirty="0"/>
                    </a:p>
                  </a:txBody>
                  <a:tcPr/>
                </a:tc>
              </a:tr>
              <a:tr h="1098122">
                <a:tc>
                  <a:txBody>
                    <a:bodyPr/>
                    <a:lstStyle/>
                    <a:p>
                      <a:endParaRPr lang="en-GB" dirty="0"/>
                    </a:p>
                  </a:txBody>
                  <a:tcPr/>
                </a:tc>
              </a:tr>
            </a:tbl>
          </a:graphicData>
        </a:graphic>
      </p:graphicFrame>
      <p:graphicFrame>
        <p:nvGraphicFramePr>
          <p:cNvPr id="8" name="Table 7"/>
          <p:cNvGraphicFramePr>
            <a:graphicFrameLocks noGrp="1"/>
          </p:cNvGraphicFramePr>
          <p:nvPr/>
        </p:nvGraphicFramePr>
        <p:xfrm>
          <a:off x="3707904" y="1340768"/>
          <a:ext cx="1584176" cy="3726414"/>
        </p:xfrm>
        <a:graphic>
          <a:graphicData uri="http://schemas.openxmlformats.org/drawingml/2006/table">
            <a:tbl>
              <a:tblPr firstRow="1" bandRow="1">
                <a:tableStyleId>{5C22544A-7EE6-4342-B048-85BDC9FD1C3A}</a:tableStyleId>
              </a:tblPr>
              <a:tblGrid>
                <a:gridCol w="1584176"/>
              </a:tblGrid>
              <a:tr h="432048">
                <a:tc>
                  <a:txBody>
                    <a:bodyPr/>
                    <a:lstStyle/>
                    <a:p>
                      <a:r>
                        <a:rPr lang="en-GB" dirty="0" smtClean="0"/>
                        <a:t>Year</a:t>
                      </a:r>
                      <a:endParaRPr lang="en-GB" dirty="0"/>
                    </a:p>
                  </a:txBody>
                  <a:tcPr/>
                </a:tc>
              </a:tr>
              <a:tr h="1098122">
                <a:tc>
                  <a:txBody>
                    <a:bodyPr/>
                    <a:lstStyle/>
                    <a:p>
                      <a:r>
                        <a:rPr lang="en-GB" dirty="0" smtClean="0"/>
                        <a:t>1870 - 1920</a:t>
                      </a:r>
                      <a:endParaRPr lang="en-GB" dirty="0"/>
                    </a:p>
                  </a:txBody>
                  <a:tcPr/>
                </a:tc>
              </a:tr>
              <a:tr h="1098122">
                <a:tc>
                  <a:txBody>
                    <a:bodyPr/>
                    <a:lstStyle/>
                    <a:p>
                      <a:r>
                        <a:rPr lang="en-GB" dirty="0" smtClean="0"/>
                        <a:t>1920 - 1970</a:t>
                      </a:r>
                      <a:endParaRPr lang="en-GB" dirty="0"/>
                    </a:p>
                  </a:txBody>
                  <a:tcPr/>
                </a:tc>
              </a:tr>
              <a:tr h="10981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1970 - present</a:t>
                      </a:r>
                    </a:p>
                    <a:p>
                      <a:endParaRPr lang="en-GB" dirty="0"/>
                    </a:p>
                  </a:txBody>
                  <a:tcPr/>
                </a:tc>
              </a:tr>
            </a:tbl>
          </a:graphicData>
        </a:graphic>
      </p:graphicFrame>
      <p:sp>
        <p:nvSpPr>
          <p:cNvPr id="15" name="Right Arrow 14"/>
          <p:cNvSpPr>
            <a:spLocks noChangeAspect="1"/>
          </p:cNvSpPr>
          <p:nvPr/>
        </p:nvSpPr>
        <p:spPr>
          <a:xfrm rot="1020000">
            <a:off x="1844997" y="2111172"/>
            <a:ext cx="4392488" cy="720080"/>
          </a:xfrm>
          <a:prstGeom prst="rightArrow">
            <a:avLst/>
          </a:prstGeom>
          <a:solidFill>
            <a:srgbClr val="92D050">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ight Arrow 15"/>
          <p:cNvSpPr>
            <a:spLocks noChangeAspect="1"/>
          </p:cNvSpPr>
          <p:nvPr/>
        </p:nvSpPr>
        <p:spPr>
          <a:xfrm rot="20580000" flipH="1">
            <a:off x="1844995" y="3695348"/>
            <a:ext cx="4392488" cy="720080"/>
          </a:xfrm>
          <a:prstGeom prst="rightArrow">
            <a:avLst/>
          </a:prstGeom>
          <a:solidFill>
            <a:srgbClr val="92D050">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ight Arrow 16"/>
          <p:cNvSpPr>
            <a:spLocks noChangeAspect="1"/>
          </p:cNvSpPr>
          <p:nvPr/>
        </p:nvSpPr>
        <p:spPr>
          <a:xfrm rot="5400000">
            <a:off x="-324544" y="3212976"/>
            <a:ext cx="2592288" cy="720080"/>
          </a:xfrm>
          <a:prstGeom prst="rightArrow">
            <a:avLst/>
          </a:prstGeom>
          <a:solidFill>
            <a:srgbClr val="FFC000">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20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wipe(right)">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xit" presetSubtype="4" fill="hold" grpId="1" nodeType="clickEffect">
                                  <p:stCondLst>
                                    <p:cond delay="0"/>
                                  </p:stCondLst>
                                  <p:childTnLst>
                                    <p:anim calcmode="lin" valueType="num">
                                      <p:cBhvr additive="base">
                                        <p:cTn id="16" dur="500"/>
                                        <p:tgtEl>
                                          <p:spTgt spid="15"/>
                                        </p:tgtEl>
                                        <p:attrNameLst>
                                          <p:attrName>ppt_x</p:attrName>
                                        </p:attrNameLst>
                                      </p:cBhvr>
                                      <p:tavLst>
                                        <p:tav tm="0">
                                          <p:val>
                                            <p:strVal val="ppt_x"/>
                                          </p:val>
                                        </p:tav>
                                        <p:tav tm="100000">
                                          <p:val>
                                            <p:strVal val="ppt_x"/>
                                          </p:val>
                                        </p:tav>
                                      </p:tavLst>
                                    </p:anim>
                                    <p:anim calcmode="lin" valueType="num">
                                      <p:cBhvr additive="base">
                                        <p:cTn id="17" dur="500"/>
                                        <p:tgtEl>
                                          <p:spTgt spid="15"/>
                                        </p:tgtEl>
                                        <p:attrNameLst>
                                          <p:attrName>ppt_y</p:attrName>
                                        </p:attrNameLst>
                                      </p:cBhvr>
                                      <p:tavLst>
                                        <p:tav tm="0">
                                          <p:val>
                                            <p:strVal val="ppt_y"/>
                                          </p:val>
                                        </p:tav>
                                        <p:tav tm="100000">
                                          <p:val>
                                            <p:strVal val="1+ppt_h/2"/>
                                          </p:val>
                                        </p:tav>
                                      </p:tavLst>
                                    </p:anim>
                                    <p:set>
                                      <p:cBhvr>
                                        <p:cTn id="18" dur="1" fill="hold">
                                          <p:stCondLst>
                                            <p:cond delay="499"/>
                                          </p:stCondLst>
                                        </p:cTn>
                                        <p:tgtEl>
                                          <p:spTgt spid="15"/>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2" presetClass="exit" presetSubtype="4" fill="hold" grpId="1" nodeType="clickEffect">
                                  <p:stCondLst>
                                    <p:cond delay="0"/>
                                  </p:stCondLst>
                                  <p:childTnLst>
                                    <p:anim calcmode="lin" valueType="num">
                                      <p:cBhvr additive="base">
                                        <p:cTn id="22" dur="500"/>
                                        <p:tgtEl>
                                          <p:spTgt spid="16"/>
                                        </p:tgtEl>
                                        <p:attrNameLst>
                                          <p:attrName>ppt_x</p:attrName>
                                        </p:attrNameLst>
                                      </p:cBhvr>
                                      <p:tavLst>
                                        <p:tav tm="0">
                                          <p:val>
                                            <p:strVal val="ppt_x"/>
                                          </p:val>
                                        </p:tav>
                                        <p:tav tm="100000">
                                          <p:val>
                                            <p:strVal val="ppt_x"/>
                                          </p:val>
                                        </p:tav>
                                      </p:tavLst>
                                    </p:anim>
                                    <p:anim calcmode="lin" valueType="num">
                                      <p:cBhvr additive="base">
                                        <p:cTn id="23" dur="500"/>
                                        <p:tgtEl>
                                          <p:spTgt spid="16"/>
                                        </p:tgtEl>
                                        <p:attrNameLst>
                                          <p:attrName>ppt_y</p:attrName>
                                        </p:attrNameLst>
                                      </p:cBhvr>
                                      <p:tavLst>
                                        <p:tav tm="0">
                                          <p:val>
                                            <p:strVal val="ppt_y"/>
                                          </p:val>
                                        </p:tav>
                                        <p:tav tm="100000">
                                          <p:val>
                                            <p:strVal val="1+ppt_h/2"/>
                                          </p:val>
                                        </p:tav>
                                      </p:tavLst>
                                    </p:anim>
                                    <p:set>
                                      <p:cBhvr>
                                        <p:cTn id="24" dur="1" fill="hold">
                                          <p:stCondLst>
                                            <p:cond delay="499"/>
                                          </p:stCondLst>
                                        </p:cTn>
                                        <p:tgtEl>
                                          <p:spTgt spid="16"/>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wipe(up)">
                                      <p:cBhvr>
                                        <p:cTn id="29"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5" grpId="1" animBg="1"/>
      <p:bldP spid="16" grpId="0" animBg="1"/>
      <p:bldP spid="16" grpId="1" animBg="1"/>
      <p:bldP spid="1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dirty="0" smtClean="0"/>
              <a:t>The Digital Revolution 1970 – present</a:t>
            </a:r>
            <a:br>
              <a:rPr lang="en-GB" dirty="0" smtClean="0"/>
            </a:br>
            <a:endParaRPr lang="en-GB" dirty="0"/>
          </a:p>
        </p:txBody>
      </p:sp>
      <p:sp>
        <p:nvSpPr>
          <p:cNvPr id="6" name="Content Placeholder 5"/>
          <p:cNvSpPr>
            <a:spLocks noGrp="1"/>
          </p:cNvSpPr>
          <p:nvPr>
            <p:ph sz="quarter" idx="1"/>
          </p:nvPr>
        </p:nvSpPr>
        <p:spPr>
          <a:xfrm>
            <a:off x="467544" y="1484784"/>
            <a:ext cx="3754760" cy="4873752"/>
          </a:xfrm>
        </p:spPr>
        <p:txBody>
          <a:bodyPr/>
          <a:lstStyle/>
          <a:p>
            <a:r>
              <a:rPr lang="en-GB" dirty="0" smtClean="0"/>
              <a:t>A move from sine wave to pulse</a:t>
            </a:r>
          </a:p>
          <a:p>
            <a:endParaRPr lang="en-GB" dirty="0" smtClean="0"/>
          </a:p>
          <a:p>
            <a:endParaRPr lang="en-GB" dirty="0" smtClean="0"/>
          </a:p>
          <a:p>
            <a:endParaRPr lang="en-GB" dirty="0" smtClean="0"/>
          </a:p>
          <a:p>
            <a:r>
              <a:rPr lang="en-GB" dirty="0" smtClean="0"/>
              <a:t>A move from high to low impedance</a:t>
            </a:r>
          </a:p>
          <a:p>
            <a:endParaRPr lang="en-GB" dirty="0" smtClean="0"/>
          </a:p>
          <a:p>
            <a:r>
              <a:rPr lang="en-GB" dirty="0" smtClean="0"/>
              <a:t>A move from slow rate of information transfer to fast</a:t>
            </a:r>
            <a:endParaRPr lang="en-GB" dirty="0"/>
          </a:p>
        </p:txBody>
      </p:sp>
      <p:pic>
        <p:nvPicPr>
          <p:cNvPr id="7" name="Picture 5"/>
          <p:cNvPicPr>
            <a:picLocks noChangeAspect="1" noChangeArrowheads="1"/>
          </p:cNvPicPr>
          <p:nvPr/>
        </p:nvPicPr>
        <p:blipFill>
          <a:blip r:embed="rId2" cstate="print"/>
          <a:srcRect l="31225" t="-8152"/>
          <a:stretch>
            <a:fillRect/>
          </a:stretch>
        </p:blipFill>
        <p:spPr bwMode="auto">
          <a:xfrm>
            <a:off x="5436096" y="1412776"/>
            <a:ext cx="2952328" cy="401762"/>
          </a:xfrm>
          <a:prstGeom prst="rect">
            <a:avLst/>
          </a:prstGeom>
          <a:noFill/>
          <a:ln w="9525">
            <a:noFill/>
            <a:miter lim="800000"/>
            <a:headEnd/>
            <a:tailEnd/>
          </a:ln>
        </p:spPr>
      </p:pic>
      <p:pic>
        <p:nvPicPr>
          <p:cNvPr id="21506" name="Picture 2" descr="http://openenergymonitor.org/emon/sites/default/files/pulse.png"/>
          <p:cNvPicPr>
            <a:picLocks noChangeAspect="1" noChangeArrowheads="1"/>
          </p:cNvPicPr>
          <p:nvPr/>
        </p:nvPicPr>
        <p:blipFill>
          <a:blip r:embed="rId3" cstate="print"/>
          <a:srcRect/>
          <a:stretch>
            <a:fillRect/>
          </a:stretch>
        </p:blipFill>
        <p:spPr bwMode="auto">
          <a:xfrm>
            <a:off x="5508104" y="2060848"/>
            <a:ext cx="2892574" cy="1378589"/>
          </a:xfrm>
          <a:prstGeom prst="rect">
            <a:avLst/>
          </a:prstGeom>
          <a:noFill/>
        </p:spPr>
      </p:pic>
      <p:sp>
        <p:nvSpPr>
          <p:cNvPr id="9" name="TextBox 8"/>
          <p:cNvSpPr txBox="1"/>
          <p:nvPr/>
        </p:nvSpPr>
        <p:spPr>
          <a:xfrm>
            <a:off x="6228184" y="3861048"/>
            <a:ext cx="2010487" cy="369332"/>
          </a:xfrm>
          <a:prstGeom prst="rect">
            <a:avLst/>
          </a:prstGeom>
          <a:noFill/>
        </p:spPr>
        <p:txBody>
          <a:bodyPr wrap="none" rtlCol="0">
            <a:spAutoFit/>
          </a:bodyPr>
          <a:lstStyle/>
          <a:p>
            <a:r>
              <a:rPr lang="en-GB" dirty="0" smtClean="0"/>
              <a:t>100k &gt; Z &gt; 100 </a:t>
            </a:r>
            <a:r>
              <a:rPr lang="el-GR" dirty="0" smtClean="0"/>
              <a:t>Ω</a:t>
            </a:r>
            <a:endParaRPr lang="en-GB" dirty="0"/>
          </a:p>
        </p:txBody>
      </p:sp>
      <p:sp>
        <p:nvSpPr>
          <p:cNvPr id="10" name="TextBox 9"/>
          <p:cNvSpPr txBox="1"/>
          <p:nvPr/>
        </p:nvSpPr>
        <p:spPr>
          <a:xfrm>
            <a:off x="6012160" y="4941168"/>
            <a:ext cx="2160240" cy="646331"/>
          </a:xfrm>
          <a:prstGeom prst="rect">
            <a:avLst/>
          </a:prstGeom>
          <a:noFill/>
        </p:spPr>
        <p:txBody>
          <a:bodyPr wrap="square" rtlCol="0">
            <a:spAutoFit/>
          </a:bodyPr>
          <a:lstStyle/>
          <a:p>
            <a:r>
              <a:rPr lang="en-GB" dirty="0" err="1" smtClean="0"/>
              <a:t>risetime</a:t>
            </a:r>
            <a:r>
              <a:rPr lang="en-GB" dirty="0" smtClean="0"/>
              <a:t> &lt; propagation delay</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 </a:t>
            </a:r>
            <a:r>
              <a:rPr lang="en-GB" b="1" dirty="0" smtClean="0"/>
              <a:t>930 Series Diode-Transistor Logic Three-Input NAND Gate</a:t>
            </a:r>
            <a:endParaRPr lang="en-GB" dirty="0"/>
          </a:p>
        </p:txBody>
      </p:sp>
      <p:sp>
        <p:nvSpPr>
          <p:cNvPr id="3" name="Content Placeholder 2"/>
          <p:cNvSpPr>
            <a:spLocks noGrp="1"/>
          </p:cNvSpPr>
          <p:nvPr>
            <p:ph sz="quarter" idx="1"/>
          </p:nvPr>
        </p:nvSpPr>
        <p:spPr>
          <a:xfrm>
            <a:off x="5004048" y="1984248"/>
            <a:ext cx="3363144" cy="3749008"/>
          </a:xfrm>
        </p:spPr>
        <p:txBody>
          <a:bodyPr/>
          <a:lstStyle/>
          <a:p>
            <a:r>
              <a:rPr lang="en-GB" dirty="0" smtClean="0"/>
              <a:t>Note that transistors were feeble (10mA collector current), so 6k </a:t>
            </a:r>
            <a:r>
              <a:rPr lang="en-GB" dirty="0" smtClean="0"/>
              <a:t>load resistance.</a:t>
            </a:r>
            <a:endParaRPr lang="en-GB" dirty="0" smtClean="0"/>
          </a:p>
          <a:p>
            <a:r>
              <a:rPr lang="en-GB" dirty="0" smtClean="0"/>
              <a:t>Incidentally, why </a:t>
            </a:r>
            <a:r>
              <a:rPr lang="en-GB" dirty="0" smtClean="0"/>
              <a:t>drive from the collector?</a:t>
            </a:r>
            <a:endParaRPr lang="en-GB" dirty="0"/>
          </a:p>
        </p:txBody>
      </p:sp>
      <p:pic>
        <p:nvPicPr>
          <p:cNvPr id="46082" name="Picture 2" descr="http://people.seas.harvard.edu/~jones/es154/lectures/lecture_7/DL_DTL/dtl_930.jpg"/>
          <p:cNvPicPr>
            <a:picLocks noChangeAspect="1" noChangeArrowheads="1"/>
          </p:cNvPicPr>
          <p:nvPr/>
        </p:nvPicPr>
        <p:blipFill>
          <a:blip r:embed="rId2" cstate="print"/>
          <a:srcRect/>
          <a:stretch>
            <a:fillRect/>
          </a:stretch>
        </p:blipFill>
        <p:spPr bwMode="auto">
          <a:xfrm>
            <a:off x="467544" y="1772816"/>
            <a:ext cx="4620837" cy="3672408"/>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Stray Capacitance</a:t>
            </a:r>
            <a:endParaRPr lang="en-GB" dirty="0"/>
          </a:p>
        </p:txBody>
      </p:sp>
      <p:sp>
        <p:nvSpPr>
          <p:cNvPr id="3" name="Content Placeholder 2"/>
          <p:cNvSpPr>
            <a:spLocks noGrp="1"/>
          </p:cNvSpPr>
          <p:nvPr>
            <p:ph sz="quarter" idx="1"/>
          </p:nvPr>
        </p:nvSpPr>
        <p:spPr>
          <a:xfrm>
            <a:off x="755576" y="5445224"/>
            <a:ext cx="7056784" cy="1172744"/>
          </a:xfrm>
        </p:spPr>
        <p:txBody>
          <a:bodyPr>
            <a:normAutofit lnSpcReduction="10000"/>
          </a:bodyPr>
          <a:lstStyle/>
          <a:p>
            <a:pPr>
              <a:buNone/>
            </a:pPr>
            <a:r>
              <a:rPr lang="en-GB" dirty="0" smtClean="0"/>
              <a:t>	When transistor </a:t>
            </a:r>
            <a:r>
              <a:rPr lang="en-GB" dirty="0" smtClean="0"/>
              <a:t>turns </a:t>
            </a:r>
            <a:r>
              <a:rPr lang="en-GB" dirty="0" smtClean="0"/>
              <a:t>off, C charges through 6k resistor.  Let C = 10pF (about 10-20cm length); RC = 60ns.</a:t>
            </a:r>
            <a:endParaRPr lang="en-GB" dirty="0"/>
          </a:p>
        </p:txBody>
      </p:sp>
      <p:pic>
        <p:nvPicPr>
          <p:cNvPr id="47106" name="Picture 2"/>
          <p:cNvPicPr>
            <a:picLocks noChangeAspect="1" noChangeArrowheads="1"/>
          </p:cNvPicPr>
          <p:nvPr/>
        </p:nvPicPr>
        <p:blipFill>
          <a:blip r:embed="rId2" cstate="print"/>
          <a:srcRect/>
          <a:stretch>
            <a:fillRect/>
          </a:stretch>
        </p:blipFill>
        <p:spPr bwMode="auto">
          <a:xfrm>
            <a:off x="611560" y="1700808"/>
            <a:ext cx="1840476" cy="3744416"/>
          </a:xfrm>
          <a:prstGeom prst="rect">
            <a:avLst/>
          </a:prstGeom>
          <a:noFill/>
          <a:ln w="9525">
            <a:noFill/>
            <a:miter lim="800000"/>
            <a:headEnd/>
            <a:tailEnd/>
          </a:ln>
        </p:spPr>
      </p:pic>
      <p:grpSp>
        <p:nvGrpSpPr>
          <p:cNvPr id="5" name="Group 4"/>
          <p:cNvGrpSpPr/>
          <p:nvPr/>
        </p:nvGrpSpPr>
        <p:grpSpPr>
          <a:xfrm>
            <a:off x="1956472" y="4365104"/>
            <a:ext cx="360040" cy="144016"/>
            <a:chOff x="5652120" y="620688"/>
            <a:chExt cx="576064" cy="216024"/>
          </a:xfrm>
        </p:grpSpPr>
        <p:cxnSp>
          <p:nvCxnSpPr>
            <p:cNvPr id="6" name="Straight Connector 5"/>
            <p:cNvCxnSpPr/>
            <p:nvPr/>
          </p:nvCxnSpPr>
          <p:spPr>
            <a:xfrm>
              <a:off x="5652120" y="620688"/>
              <a:ext cx="5760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652120" y="836712"/>
              <a:ext cx="5760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1" name="Straight Connector 10"/>
          <p:cNvCxnSpPr/>
          <p:nvPr/>
        </p:nvCxnSpPr>
        <p:spPr>
          <a:xfrm>
            <a:off x="2123728" y="3501008"/>
            <a:ext cx="0" cy="86409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123728" y="4509120"/>
            <a:ext cx="0" cy="3600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691680" y="4881352"/>
            <a:ext cx="43204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195736" y="3933056"/>
            <a:ext cx="364202" cy="369332"/>
          </a:xfrm>
          <a:prstGeom prst="rect">
            <a:avLst/>
          </a:prstGeom>
          <a:noFill/>
        </p:spPr>
        <p:txBody>
          <a:bodyPr wrap="none" rtlCol="0">
            <a:spAutoFit/>
          </a:bodyPr>
          <a:lstStyle/>
          <a:p>
            <a:r>
              <a:rPr lang="en-GB" b="1" dirty="0" smtClean="0"/>
              <a:t>C</a:t>
            </a:r>
            <a:endParaRPr lang="en-GB" b="1" dirty="0"/>
          </a:p>
        </p:txBody>
      </p:sp>
      <p:pic>
        <p:nvPicPr>
          <p:cNvPr id="22530" name="Picture 2" descr="http://www.theeestory.com/files/capacitor-time-constant2.jpg"/>
          <p:cNvPicPr>
            <a:picLocks noChangeAspect="1" noChangeArrowheads="1"/>
          </p:cNvPicPr>
          <p:nvPr/>
        </p:nvPicPr>
        <p:blipFill>
          <a:blip r:embed="rId3" cstate="print"/>
          <a:srcRect/>
          <a:stretch>
            <a:fillRect/>
          </a:stretch>
        </p:blipFill>
        <p:spPr bwMode="auto">
          <a:xfrm>
            <a:off x="2627784" y="1988840"/>
            <a:ext cx="5984550" cy="3024336"/>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Something had to be done - TTL</a:t>
            </a:r>
            <a:endParaRPr lang="en-GB" dirty="0"/>
          </a:p>
        </p:txBody>
      </p:sp>
      <p:sp>
        <p:nvSpPr>
          <p:cNvPr id="3" name="Content Placeholder 2"/>
          <p:cNvSpPr>
            <a:spLocks noGrp="1"/>
          </p:cNvSpPr>
          <p:nvPr>
            <p:ph sz="quarter" idx="1"/>
          </p:nvPr>
        </p:nvSpPr>
        <p:spPr>
          <a:xfrm>
            <a:off x="457200" y="5157192"/>
            <a:ext cx="7467600" cy="1316760"/>
          </a:xfrm>
        </p:spPr>
        <p:txBody>
          <a:bodyPr>
            <a:normAutofit fontScale="92500" lnSpcReduction="10000"/>
          </a:bodyPr>
          <a:lstStyle/>
          <a:p>
            <a:pPr>
              <a:buNone/>
            </a:pPr>
            <a:r>
              <a:rPr lang="en-GB" dirty="0" smtClean="0"/>
              <a:t>	By adding the top transistor, current could now be forced into the stray capacitance reducing the </a:t>
            </a:r>
            <a:r>
              <a:rPr lang="en-GB" dirty="0" err="1" smtClean="0"/>
              <a:t>risetime</a:t>
            </a:r>
            <a:r>
              <a:rPr lang="en-GB" dirty="0" smtClean="0"/>
              <a:t>.  Incidentally, transistors were now getting more beefy.</a:t>
            </a:r>
            <a:endParaRPr lang="en-GB" dirty="0"/>
          </a:p>
        </p:txBody>
      </p:sp>
      <p:pic>
        <p:nvPicPr>
          <p:cNvPr id="4" name="Picture 2" descr="http://sub.allaboutcircuits.com/images/quiz/01256x01.png"/>
          <p:cNvPicPr>
            <a:picLocks noChangeAspect="1" noChangeArrowheads="1"/>
          </p:cNvPicPr>
          <p:nvPr/>
        </p:nvPicPr>
        <p:blipFill>
          <a:blip r:embed="rId2" cstate="print"/>
          <a:srcRect r="24638"/>
          <a:stretch>
            <a:fillRect/>
          </a:stretch>
        </p:blipFill>
        <p:spPr bwMode="auto">
          <a:xfrm>
            <a:off x="1763688" y="1700808"/>
            <a:ext cx="3744416" cy="3110747"/>
          </a:xfrm>
          <a:prstGeom prst="rect">
            <a:avLst/>
          </a:prstGeom>
          <a:noFill/>
        </p:spPr>
      </p:pic>
      <p:sp>
        <p:nvSpPr>
          <p:cNvPr id="5" name="Oval 4"/>
          <p:cNvSpPr/>
          <p:nvPr/>
        </p:nvSpPr>
        <p:spPr>
          <a:xfrm>
            <a:off x="4572000" y="2492896"/>
            <a:ext cx="936104" cy="936104"/>
          </a:xfrm>
          <a:prstGeom prst="ellipse">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5508104" y="3501008"/>
            <a:ext cx="2044149" cy="369332"/>
          </a:xfrm>
          <a:prstGeom prst="rect">
            <a:avLst/>
          </a:prstGeom>
          <a:noFill/>
        </p:spPr>
        <p:txBody>
          <a:bodyPr wrap="none" rtlCol="0">
            <a:spAutoFit/>
          </a:bodyPr>
          <a:lstStyle/>
          <a:p>
            <a:r>
              <a:rPr lang="en-GB" dirty="0" smtClean="0"/>
              <a:t>s</a:t>
            </a:r>
            <a:r>
              <a:rPr lang="en-GB" dirty="0" smtClean="0"/>
              <a:t>tray capacitance</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style.rotation</p:attrName>
                                        </p:attrNameLst>
                                      </p:cBhvr>
                                      <p:tavLst>
                                        <p:tav tm="0">
                                          <p:val>
                                            <p:fltVal val="720"/>
                                          </p:val>
                                        </p:tav>
                                        <p:tav tm="100000">
                                          <p:val>
                                            <p:fltVal val="0"/>
                                          </p:val>
                                        </p:tav>
                                      </p:tavLst>
                                    </p:anim>
                                    <p:anim calcmode="lin" valueType="num">
                                      <p:cBhvr>
                                        <p:cTn id="9" dur="2000" fill="hold"/>
                                        <p:tgtEl>
                                          <p:spTgt spid="5"/>
                                        </p:tgtEl>
                                        <p:attrNameLst>
                                          <p:attrName>ppt_h</p:attrName>
                                        </p:attrNameLst>
                                      </p:cBhvr>
                                      <p:tavLst>
                                        <p:tav tm="0">
                                          <p:val>
                                            <p:fltVal val="0"/>
                                          </p:val>
                                        </p:tav>
                                        <p:tav tm="100000">
                                          <p:val>
                                            <p:strVal val="#ppt_h"/>
                                          </p:val>
                                        </p:tav>
                                      </p:tavLst>
                                    </p:anim>
                                    <p:anim calcmode="lin" valueType="num">
                                      <p:cBhvr>
                                        <p:cTn id="10" dur="2000" fill="hold"/>
                                        <p:tgtEl>
                                          <p:spTgt spid="5"/>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Schottky</a:t>
            </a:r>
            <a:r>
              <a:rPr lang="en-GB" dirty="0" smtClean="0"/>
              <a:t> TTL</a:t>
            </a:r>
            <a:endParaRPr lang="en-GB" dirty="0"/>
          </a:p>
        </p:txBody>
      </p:sp>
      <p:sp>
        <p:nvSpPr>
          <p:cNvPr id="3" name="Content Placeholder 2"/>
          <p:cNvSpPr>
            <a:spLocks noGrp="1"/>
          </p:cNvSpPr>
          <p:nvPr>
            <p:ph sz="quarter" idx="1"/>
          </p:nvPr>
        </p:nvSpPr>
        <p:spPr>
          <a:xfrm>
            <a:off x="457200" y="5085184"/>
            <a:ext cx="7467600" cy="1388768"/>
          </a:xfrm>
        </p:spPr>
        <p:txBody>
          <a:bodyPr>
            <a:normAutofit fontScale="85000" lnSpcReduction="10000"/>
          </a:bodyPr>
          <a:lstStyle/>
          <a:p>
            <a:r>
              <a:rPr lang="en-GB" dirty="0" smtClean="0"/>
              <a:t>This was the final improvement (?).  </a:t>
            </a:r>
            <a:r>
              <a:rPr lang="en-GB" dirty="0" err="1" smtClean="0"/>
              <a:t>Schottky</a:t>
            </a:r>
            <a:r>
              <a:rPr lang="en-GB" dirty="0" smtClean="0"/>
              <a:t> clamping kept the transistors out of saturation and speeded up switching times.  We now had a 1 ns switching edge with 4.5 volt swing and the ability to drive stray capacitance.</a:t>
            </a:r>
            <a:endParaRPr lang="en-GB" dirty="0"/>
          </a:p>
        </p:txBody>
      </p:sp>
      <p:pic>
        <p:nvPicPr>
          <p:cNvPr id="48130" name="Picture 2" descr="http://www.electrical4u.com/wp-content/uploads/2013/08/schottky-ttl.gif"/>
          <p:cNvPicPr>
            <a:picLocks noChangeAspect="1" noChangeArrowheads="1"/>
          </p:cNvPicPr>
          <p:nvPr/>
        </p:nvPicPr>
        <p:blipFill>
          <a:blip r:embed="rId2" cstate="print"/>
          <a:srcRect/>
          <a:stretch>
            <a:fillRect/>
          </a:stretch>
        </p:blipFill>
        <p:spPr bwMode="auto">
          <a:xfrm>
            <a:off x="1043608" y="1484784"/>
            <a:ext cx="5572125" cy="3552825"/>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No-one Noticed</a:t>
            </a:r>
            <a:endParaRPr lang="en-GB" dirty="0"/>
          </a:p>
        </p:txBody>
      </p:sp>
      <p:sp>
        <p:nvSpPr>
          <p:cNvPr id="3" name="Content Placeholder 2"/>
          <p:cNvSpPr>
            <a:spLocks noGrp="1"/>
          </p:cNvSpPr>
          <p:nvPr>
            <p:ph sz="quarter" idx="1"/>
          </p:nvPr>
        </p:nvSpPr>
        <p:spPr>
          <a:xfrm>
            <a:off x="457200" y="1916832"/>
            <a:ext cx="7467600" cy="4557120"/>
          </a:xfrm>
        </p:spPr>
        <p:txBody>
          <a:bodyPr/>
          <a:lstStyle/>
          <a:p>
            <a:r>
              <a:rPr lang="en-GB" dirty="0" smtClean="0"/>
              <a:t>Was that the </a:t>
            </a:r>
            <a:r>
              <a:rPr lang="en-GB" dirty="0" smtClean="0"/>
              <a:t>shorter </a:t>
            </a:r>
            <a:r>
              <a:rPr lang="en-GB" dirty="0" err="1" smtClean="0"/>
              <a:t>risetimes</a:t>
            </a:r>
            <a:r>
              <a:rPr lang="en-GB" dirty="0" smtClean="0"/>
              <a:t> and ability to switch lower impedances meant that the interconnect was now behaving as a transmission line.</a:t>
            </a:r>
          </a:p>
          <a:p>
            <a:r>
              <a:rPr lang="en-GB" dirty="0" smtClean="0"/>
              <a:t>Now a transmission line appears to the driver as a resistive load; it does not require push-pull driving.</a:t>
            </a:r>
          </a:p>
          <a:p>
            <a:r>
              <a:rPr lang="en-GB" dirty="0" smtClean="0"/>
              <a:t>An open collector, better still, an open emitter is all that is required.</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Emitter Coupled Logic</a:t>
            </a:r>
            <a:endParaRPr lang="en-GB" dirty="0"/>
          </a:p>
        </p:txBody>
      </p:sp>
      <p:sp>
        <p:nvSpPr>
          <p:cNvPr id="3" name="Content Placeholder 2"/>
          <p:cNvSpPr>
            <a:spLocks noGrp="1"/>
          </p:cNvSpPr>
          <p:nvPr>
            <p:ph sz="quarter" idx="1"/>
          </p:nvPr>
        </p:nvSpPr>
        <p:spPr>
          <a:xfrm>
            <a:off x="683568" y="4077072"/>
            <a:ext cx="7467600" cy="2304256"/>
          </a:xfrm>
        </p:spPr>
        <p:txBody>
          <a:bodyPr/>
          <a:lstStyle/>
          <a:p>
            <a:r>
              <a:rPr lang="en-GB" dirty="0" smtClean="0"/>
              <a:t>If Z</a:t>
            </a:r>
            <a:r>
              <a:rPr lang="en-GB" baseline="-25000" dirty="0" smtClean="0"/>
              <a:t>L</a:t>
            </a:r>
            <a:r>
              <a:rPr lang="en-GB" dirty="0" smtClean="0"/>
              <a:t> = Z</a:t>
            </a:r>
            <a:r>
              <a:rPr lang="en-GB" baseline="-25000" dirty="0" smtClean="0"/>
              <a:t>0</a:t>
            </a:r>
            <a:r>
              <a:rPr lang="en-GB" dirty="0" smtClean="0"/>
              <a:t> there will be no reflections.</a:t>
            </a:r>
          </a:p>
          <a:p>
            <a:r>
              <a:rPr lang="en-GB" dirty="0" smtClean="0"/>
              <a:t>ECL was rejected as a logic family because of its inability to drive stray capacitance.</a:t>
            </a:r>
          </a:p>
          <a:p>
            <a:r>
              <a:rPr lang="en-GB" dirty="0" smtClean="0"/>
              <a:t>The whole point was that it didn’t need to: it needed to drive resistance!</a:t>
            </a:r>
            <a:endParaRPr lang="en-GB" dirty="0"/>
          </a:p>
        </p:txBody>
      </p:sp>
      <p:pic>
        <p:nvPicPr>
          <p:cNvPr id="48130" name="Picture 2"/>
          <p:cNvPicPr>
            <a:picLocks noChangeAspect="1" noChangeArrowheads="1"/>
          </p:cNvPicPr>
          <p:nvPr/>
        </p:nvPicPr>
        <p:blipFill>
          <a:blip r:embed="rId2" cstate="print"/>
          <a:srcRect l="26159"/>
          <a:stretch>
            <a:fillRect/>
          </a:stretch>
        </p:blipFill>
        <p:spPr bwMode="auto">
          <a:xfrm>
            <a:off x="3131840" y="2564904"/>
            <a:ext cx="3273202" cy="1342098"/>
          </a:xfrm>
          <a:prstGeom prst="rect">
            <a:avLst/>
          </a:prstGeom>
          <a:noFill/>
          <a:ln w="9525">
            <a:noFill/>
            <a:miter lim="800000"/>
            <a:headEnd/>
            <a:tailEnd/>
          </a:ln>
        </p:spPr>
      </p:pic>
      <p:pic>
        <p:nvPicPr>
          <p:cNvPr id="48132" name="Picture 4" descr="http://hades.mech.northwestern.edu/images/1/10/Transistor_symbol.gif"/>
          <p:cNvPicPr>
            <a:picLocks noChangeAspect="1" noChangeArrowheads="1"/>
          </p:cNvPicPr>
          <p:nvPr/>
        </p:nvPicPr>
        <p:blipFill>
          <a:blip r:embed="rId3" cstate="print"/>
          <a:srcRect l="17465" t="22235" r="60080" b="28848"/>
          <a:stretch>
            <a:fillRect/>
          </a:stretch>
        </p:blipFill>
        <p:spPr bwMode="auto">
          <a:xfrm>
            <a:off x="2581304" y="1772816"/>
            <a:ext cx="864096" cy="1056117"/>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Path of No Return</a:t>
            </a:r>
            <a:endParaRPr lang="en-GB" dirty="0"/>
          </a:p>
        </p:txBody>
      </p:sp>
      <p:sp>
        <p:nvSpPr>
          <p:cNvPr id="3" name="Content Placeholder 2"/>
          <p:cNvSpPr>
            <a:spLocks noGrp="1"/>
          </p:cNvSpPr>
          <p:nvPr>
            <p:ph sz="quarter" idx="1"/>
          </p:nvPr>
        </p:nvSpPr>
        <p:spPr/>
        <p:txBody>
          <a:bodyPr/>
          <a:lstStyle/>
          <a:p>
            <a:r>
              <a:rPr lang="en-GB" dirty="0" smtClean="0"/>
              <a:t>Once our systems are operating in the transmission line universe we cannot ignore the return path.</a:t>
            </a:r>
          </a:p>
          <a:p>
            <a:r>
              <a:rPr lang="en-GB" dirty="0" smtClean="0"/>
              <a:t>Because the transmission line ‘crept up’ on digital designers they built unreliable systems where return paths were frequently remote from signal lines.</a:t>
            </a:r>
            <a:endParaRPr lang="en-GB" dirty="0" smtClean="0"/>
          </a:p>
          <a:p>
            <a:r>
              <a:rPr lang="en-GB" dirty="0" smtClean="0"/>
              <a:t>Manufacturers guidance </a:t>
            </a:r>
            <a:r>
              <a:rPr lang="en-GB" dirty="0" err="1" smtClean="0"/>
              <a:t>onten</a:t>
            </a:r>
            <a:r>
              <a:rPr lang="en-GB" dirty="0" smtClean="0"/>
              <a:t> included the injunction to ‘avoid earth loops’.  Clearly the direct </a:t>
            </a:r>
            <a:r>
              <a:rPr lang="en-GB" dirty="0" smtClean="0"/>
              <a:t>consequence of this is to eliminate return path connections.</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‘Decoupling’ Capacitor</a:t>
            </a:r>
            <a:endParaRPr lang="en-GB" dirty="0"/>
          </a:p>
        </p:txBody>
      </p:sp>
      <p:sp>
        <p:nvSpPr>
          <p:cNvPr id="3" name="Content Placeholder 2"/>
          <p:cNvSpPr>
            <a:spLocks noGrp="1"/>
          </p:cNvSpPr>
          <p:nvPr>
            <p:ph sz="quarter" idx="1"/>
          </p:nvPr>
        </p:nvSpPr>
        <p:spPr>
          <a:xfrm>
            <a:off x="4211960" y="2780928"/>
            <a:ext cx="3712840" cy="3384376"/>
          </a:xfrm>
        </p:spPr>
        <p:txBody>
          <a:bodyPr/>
          <a:lstStyle/>
          <a:p>
            <a:pPr>
              <a:buNone/>
            </a:pPr>
            <a:r>
              <a:rPr lang="en-GB" dirty="0" smtClean="0"/>
              <a:t>	A typical use of a decoupling capacitor would be in a valve circuit where C decouples the anode supply from signals caused by variations of the </a:t>
            </a:r>
            <a:r>
              <a:rPr lang="en-GB" dirty="0" smtClean="0"/>
              <a:t>supply voltage</a:t>
            </a:r>
            <a:r>
              <a:rPr lang="en-GB" dirty="0" smtClean="0"/>
              <a:t>.</a:t>
            </a:r>
            <a:endParaRPr lang="en-GB" dirty="0"/>
          </a:p>
        </p:txBody>
      </p:sp>
      <p:pic>
        <p:nvPicPr>
          <p:cNvPr id="29698" name="Picture 2" descr="http://wpcontent.answcdn.com/wikipedia/commons/thumb/6/66/Trioda_symbol.svg/220px-Trioda_symbol.svg.png"/>
          <p:cNvPicPr>
            <a:picLocks noChangeAspect="1" noChangeArrowheads="1"/>
          </p:cNvPicPr>
          <p:nvPr/>
        </p:nvPicPr>
        <p:blipFill>
          <a:blip r:embed="rId2" cstate="print"/>
          <a:srcRect/>
          <a:stretch>
            <a:fillRect/>
          </a:stretch>
        </p:blipFill>
        <p:spPr bwMode="auto">
          <a:xfrm>
            <a:off x="1259632" y="3284984"/>
            <a:ext cx="2095500" cy="2095501"/>
          </a:xfrm>
          <a:prstGeom prst="rect">
            <a:avLst/>
          </a:prstGeom>
          <a:noFill/>
        </p:spPr>
      </p:pic>
      <p:sp>
        <p:nvSpPr>
          <p:cNvPr id="6" name="Rectangle 5"/>
          <p:cNvSpPr/>
          <p:nvPr/>
        </p:nvSpPr>
        <p:spPr>
          <a:xfrm>
            <a:off x="2051720" y="2492896"/>
            <a:ext cx="266328" cy="914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3635896" y="1916832"/>
            <a:ext cx="936104" cy="28803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hape 8"/>
          <p:cNvCxnSpPr>
            <a:stCxn id="7" idx="1"/>
            <a:endCxn id="6" idx="0"/>
          </p:cNvCxnSpPr>
          <p:nvPr/>
        </p:nvCxnSpPr>
        <p:spPr>
          <a:xfrm rot="10800000" flipV="1">
            <a:off x="2184884" y="2060848"/>
            <a:ext cx="1451012" cy="432048"/>
          </a:xfrm>
          <a:prstGeom prst="bentConnector2">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7" idx="3"/>
          </p:cNvCxnSpPr>
          <p:nvPr/>
        </p:nvCxnSpPr>
        <p:spPr>
          <a:xfrm>
            <a:off x="4572000" y="2060848"/>
            <a:ext cx="50405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7" name="Group 16"/>
          <p:cNvGrpSpPr/>
          <p:nvPr/>
        </p:nvGrpSpPr>
        <p:grpSpPr>
          <a:xfrm>
            <a:off x="2843808" y="2996952"/>
            <a:ext cx="576064" cy="216024"/>
            <a:chOff x="5652120" y="620688"/>
            <a:chExt cx="576064" cy="216024"/>
          </a:xfrm>
        </p:grpSpPr>
        <p:cxnSp>
          <p:nvCxnSpPr>
            <p:cNvPr id="18" name="Straight Connector 17"/>
            <p:cNvCxnSpPr/>
            <p:nvPr/>
          </p:nvCxnSpPr>
          <p:spPr>
            <a:xfrm>
              <a:off x="5652120" y="620688"/>
              <a:ext cx="5760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652120" y="836712"/>
              <a:ext cx="5760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1" name="Straight Connector 20"/>
          <p:cNvCxnSpPr/>
          <p:nvPr/>
        </p:nvCxnSpPr>
        <p:spPr>
          <a:xfrm flipV="1">
            <a:off x="3131840" y="2060848"/>
            <a:ext cx="0" cy="93610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3131840" y="3212976"/>
            <a:ext cx="0" cy="50405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3275856" y="3717032"/>
            <a:ext cx="492443" cy="369332"/>
          </a:xfrm>
          <a:prstGeom prst="rect">
            <a:avLst/>
          </a:prstGeom>
          <a:noFill/>
        </p:spPr>
        <p:txBody>
          <a:bodyPr wrap="none" rtlCol="0">
            <a:spAutoFit/>
          </a:bodyPr>
          <a:lstStyle/>
          <a:p>
            <a:r>
              <a:rPr lang="en-GB" b="1" dirty="0" smtClean="0"/>
              <a:t>0V</a:t>
            </a:r>
            <a:endParaRPr lang="en-GB" b="1" dirty="0"/>
          </a:p>
        </p:txBody>
      </p:sp>
      <p:sp>
        <p:nvSpPr>
          <p:cNvPr id="27" name="TextBox 26"/>
          <p:cNvSpPr txBox="1"/>
          <p:nvPr/>
        </p:nvSpPr>
        <p:spPr>
          <a:xfrm>
            <a:off x="3203848" y="2564904"/>
            <a:ext cx="364202" cy="369332"/>
          </a:xfrm>
          <a:prstGeom prst="rect">
            <a:avLst/>
          </a:prstGeom>
          <a:noFill/>
        </p:spPr>
        <p:txBody>
          <a:bodyPr wrap="none" rtlCol="0">
            <a:spAutoFit/>
          </a:bodyPr>
          <a:lstStyle/>
          <a:p>
            <a:r>
              <a:rPr lang="en-GB" b="1" dirty="0" smtClean="0"/>
              <a:t>C</a:t>
            </a:r>
            <a:endParaRPr lang="en-GB"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Agenda</a:t>
            </a:r>
            <a:endParaRPr lang="en-GB" dirty="0"/>
          </a:p>
        </p:txBody>
      </p:sp>
      <p:sp>
        <p:nvSpPr>
          <p:cNvPr id="3" name="Content Placeholder 2"/>
          <p:cNvSpPr>
            <a:spLocks noGrp="1"/>
          </p:cNvSpPr>
          <p:nvPr>
            <p:ph sz="quarter" idx="1"/>
          </p:nvPr>
        </p:nvSpPr>
        <p:spPr/>
        <p:txBody>
          <a:bodyPr>
            <a:normAutofit/>
          </a:bodyPr>
          <a:lstStyle/>
          <a:p>
            <a:r>
              <a:rPr lang="en-GB" sz="2800" dirty="0" smtClean="0"/>
              <a:t>History </a:t>
            </a:r>
          </a:p>
          <a:p>
            <a:pPr lvl="1"/>
            <a:r>
              <a:rPr lang="en-GB" sz="2500" dirty="0" smtClean="0"/>
              <a:t>understanding the interconnect</a:t>
            </a:r>
          </a:p>
          <a:p>
            <a:r>
              <a:rPr lang="en-GB" sz="2800" dirty="0" smtClean="0"/>
              <a:t>Two worlds </a:t>
            </a:r>
          </a:p>
          <a:p>
            <a:pPr lvl="1"/>
            <a:r>
              <a:rPr lang="en-GB" sz="2500" dirty="0" smtClean="0"/>
              <a:t>analogue and digital</a:t>
            </a:r>
          </a:p>
          <a:p>
            <a:r>
              <a:rPr lang="en-GB" sz="2800" dirty="0" smtClean="0"/>
              <a:t>The interconnect </a:t>
            </a:r>
          </a:p>
          <a:p>
            <a:pPr lvl="1"/>
            <a:r>
              <a:rPr lang="en-GB" sz="2500" dirty="0" smtClean="0"/>
              <a:t>a path of no return</a:t>
            </a:r>
          </a:p>
          <a:p>
            <a:r>
              <a:rPr lang="en-GB" sz="2800" dirty="0" smtClean="0"/>
              <a:t>Distributing power</a:t>
            </a:r>
          </a:p>
          <a:p>
            <a:pPr lvl="1"/>
            <a:r>
              <a:rPr lang="en-GB" sz="2500" dirty="0" smtClean="0"/>
              <a:t>the ‘decoupling’ capacitor</a:t>
            </a:r>
            <a:endParaRPr lang="en-GB" sz="2500" dirty="0"/>
          </a:p>
        </p:txBody>
      </p:sp>
    </p:spTree>
    <p:extLst>
      <p:ext uri="{BB962C8B-B14F-4D97-AF65-F5344CB8AC3E}">
        <p14:creationId xmlns="" xmlns:p14="http://schemas.microsoft.com/office/powerpoint/2010/main" val="28723122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..and</a:t>
            </a:r>
            <a:endParaRPr lang="en-GB" dirty="0"/>
          </a:p>
        </p:txBody>
      </p:sp>
      <p:sp>
        <p:nvSpPr>
          <p:cNvPr id="3" name="Content Placeholder 2"/>
          <p:cNvSpPr>
            <a:spLocks noGrp="1"/>
          </p:cNvSpPr>
          <p:nvPr>
            <p:ph sz="quarter" idx="1"/>
          </p:nvPr>
        </p:nvSpPr>
        <p:spPr>
          <a:xfrm>
            <a:off x="457200" y="1600200"/>
            <a:ext cx="3754760" cy="4873752"/>
          </a:xfrm>
        </p:spPr>
        <p:txBody>
          <a:bodyPr/>
          <a:lstStyle/>
          <a:p>
            <a:r>
              <a:rPr lang="en-GB" dirty="0" smtClean="0"/>
              <a:t>This idea of a capacitor ‘shorting’ the AC signal provided the paradigm for the understanding of decoupling in logic systems.</a:t>
            </a:r>
            <a:endParaRPr lang="en-GB" dirty="0"/>
          </a:p>
        </p:txBody>
      </p:sp>
      <p:pic>
        <p:nvPicPr>
          <p:cNvPr id="28674" name="Picture 2" descr="http://4.bp.blogspot.com/-JPTEPL5ipVs/TmzvwAAfBeI/AAAAAAAAACM/Ba8zQfkAuo8/s1600/ci14.jpg"/>
          <p:cNvPicPr>
            <a:picLocks noChangeAspect="1" noChangeArrowheads="1"/>
          </p:cNvPicPr>
          <p:nvPr/>
        </p:nvPicPr>
        <p:blipFill>
          <a:blip r:embed="rId2" cstate="print"/>
          <a:srcRect/>
          <a:stretch>
            <a:fillRect/>
          </a:stretch>
        </p:blipFill>
        <p:spPr bwMode="auto">
          <a:xfrm>
            <a:off x="4644008" y="1412776"/>
            <a:ext cx="3810000" cy="3810000"/>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Decoupling in Logic</a:t>
            </a:r>
            <a:endParaRPr lang="en-GB" dirty="0"/>
          </a:p>
        </p:txBody>
      </p:sp>
      <p:sp>
        <p:nvSpPr>
          <p:cNvPr id="3" name="Content Placeholder 2"/>
          <p:cNvSpPr>
            <a:spLocks noGrp="1"/>
          </p:cNvSpPr>
          <p:nvPr>
            <p:ph sz="quarter" idx="1"/>
          </p:nvPr>
        </p:nvSpPr>
        <p:spPr>
          <a:xfrm>
            <a:off x="457200" y="4653136"/>
            <a:ext cx="7467600" cy="1820816"/>
          </a:xfrm>
        </p:spPr>
        <p:txBody>
          <a:bodyPr>
            <a:normAutofit fontScale="92500" lnSpcReduction="20000"/>
          </a:bodyPr>
          <a:lstStyle/>
          <a:p>
            <a:r>
              <a:rPr lang="en-GB" dirty="0" smtClean="0"/>
              <a:t>An analogue engineer would probably view the capacitors as ‘shorting out’ the noise on the power rails.</a:t>
            </a:r>
          </a:p>
          <a:p>
            <a:r>
              <a:rPr lang="en-GB" dirty="0" smtClean="0"/>
              <a:t>The problem was that he did not know the source impedance of the noise and hence could only guess at the appropriate value of C.</a:t>
            </a:r>
            <a:endParaRPr lang="en-GB" dirty="0"/>
          </a:p>
        </p:txBody>
      </p:sp>
      <p:sp>
        <p:nvSpPr>
          <p:cNvPr id="4" name="Rectangle 3"/>
          <p:cNvSpPr/>
          <p:nvPr/>
        </p:nvSpPr>
        <p:spPr>
          <a:xfrm>
            <a:off x="1403648" y="2060848"/>
            <a:ext cx="720080" cy="18002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3779912" y="2060848"/>
            <a:ext cx="720080" cy="18002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6300192" y="2060848"/>
            <a:ext cx="720080" cy="18002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p:cNvCxnSpPr/>
          <p:nvPr/>
        </p:nvCxnSpPr>
        <p:spPr>
          <a:xfrm>
            <a:off x="827584" y="1700808"/>
            <a:ext cx="6624736"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27584" y="4293096"/>
            <a:ext cx="662473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547664" y="3861048"/>
            <a:ext cx="0"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444208" y="3861048"/>
            <a:ext cx="0"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923928" y="3861048"/>
            <a:ext cx="0"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979712" y="1700808"/>
            <a:ext cx="0" cy="36004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355976" y="1700808"/>
            <a:ext cx="0" cy="36004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6256" y="1700808"/>
            <a:ext cx="0" cy="36004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21" name="Group 20"/>
          <p:cNvGrpSpPr/>
          <p:nvPr/>
        </p:nvGrpSpPr>
        <p:grpSpPr>
          <a:xfrm>
            <a:off x="2627784" y="2852936"/>
            <a:ext cx="576064" cy="216024"/>
            <a:chOff x="5652120" y="620688"/>
            <a:chExt cx="576064" cy="216024"/>
          </a:xfrm>
        </p:grpSpPr>
        <p:cxnSp>
          <p:nvCxnSpPr>
            <p:cNvPr id="19" name="Straight Connector 18"/>
            <p:cNvCxnSpPr/>
            <p:nvPr/>
          </p:nvCxnSpPr>
          <p:spPr>
            <a:xfrm>
              <a:off x="5652120" y="620688"/>
              <a:ext cx="5760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652120" y="836712"/>
              <a:ext cx="5760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2" name="Group 21"/>
          <p:cNvGrpSpPr/>
          <p:nvPr/>
        </p:nvGrpSpPr>
        <p:grpSpPr>
          <a:xfrm>
            <a:off x="5076056" y="2852936"/>
            <a:ext cx="576064" cy="216024"/>
            <a:chOff x="5652120" y="620688"/>
            <a:chExt cx="576064" cy="216024"/>
          </a:xfrm>
        </p:grpSpPr>
        <p:cxnSp>
          <p:nvCxnSpPr>
            <p:cNvPr id="23" name="Straight Connector 22"/>
            <p:cNvCxnSpPr/>
            <p:nvPr/>
          </p:nvCxnSpPr>
          <p:spPr>
            <a:xfrm>
              <a:off x="5652120" y="620688"/>
              <a:ext cx="5760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652120" y="836712"/>
              <a:ext cx="5760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5" name="Straight Connector 24"/>
          <p:cNvCxnSpPr/>
          <p:nvPr/>
        </p:nvCxnSpPr>
        <p:spPr>
          <a:xfrm>
            <a:off x="2915816" y="1700808"/>
            <a:ext cx="0" cy="115212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364088" y="1700808"/>
            <a:ext cx="0" cy="115212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2915816" y="3068960"/>
            <a:ext cx="0" cy="122413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5364088" y="3068960"/>
            <a:ext cx="0" cy="122413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2987824" y="3140968"/>
            <a:ext cx="351378" cy="369332"/>
          </a:xfrm>
          <a:prstGeom prst="rect">
            <a:avLst/>
          </a:prstGeom>
          <a:noFill/>
        </p:spPr>
        <p:txBody>
          <a:bodyPr wrap="none" rtlCol="0">
            <a:spAutoFit/>
          </a:bodyPr>
          <a:lstStyle/>
          <a:p>
            <a:r>
              <a:rPr lang="en-GB" dirty="0" smtClean="0"/>
              <a:t>C</a:t>
            </a:r>
            <a:endParaRPr lang="en-GB" dirty="0"/>
          </a:p>
        </p:txBody>
      </p:sp>
      <p:sp>
        <p:nvSpPr>
          <p:cNvPr id="34" name="TextBox 33"/>
          <p:cNvSpPr txBox="1"/>
          <p:nvPr/>
        </p:nvSpPr>
        <p:spPr>
          <a:xfrm>
            <a:off x="5436096" y="3140968"/>
            <a:ext cx="351378" cy="369332"/>
          </a:xfrm>
          <a:prstGeom prst="rect">
            <a:avLst/>
          </a:prstGeom>
          <a:noFill/>
        </p:spPr>
        <p:txBody>
          <a:bodyPr wrap="none" rtlCol="0">
            <a:spAutoFit/>
          </a:bodyPr>
          <a:lstStyle/>
          <a:p>
            <a:r>
              <a:rPr lang="en-GB" dirty="0" smtClean="0"/>
              <a:t>C</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better approach …</a:t>
            </a:r>
            <a:endParaRPr lang="en-GB" dirty="0"/>
          </a:p>
        </p:txBody>
      </p:sp>
      <p:sp>
        <p:nvSpPr>
          <p:cNvPr id="3" name="Content Placeholder 2"/>
          <p:cNvSpPr>
            <a:spLocks noGrp="1"/>
          </p:cNvSpPr>
          <p:nvPr>
            <p:ph sz="quarter" idx="1"/>
          </p:nvPr>
        </p:nvSpPr>
        <p:spPr/>
        <p:txBody>
          <a:bodyPr/>
          <a:lstStyle/>
          <a:p>
            <a:r>
              <a:rPr lang="en-GB" dirty="0" smtClean="0"/>
              <a:t>.. is to think of C as a charge reservoir which provides the local current peak as the gates switch and prevents the rail voltage dropping before reinforcements of electrons arrive from further along the </a:t>
            </a:r>
            <a:r>
              <a:rPr lang="en-GB" dirty="0" smtClean="0"/>
              <a:t>power supply </a:t>
            </a:r>
            <a:r>
              <a:rPr lang="en-GB" dirty="0" smtClean="0"/>
              <a:t>chain.</a:t>
            </a:r>
          </a:p>
          <a:p>
            <a:r>
              <a:rPr lang="en-GB" dirty="0" smtClean="0"/>
              <a:t>Now we can do some calculations.</a:t>
            </a:r>
          </a:p>
          <a:p>
            <a:r>
              <a:rPr lang="en-GB" dirty="0" smtClean="0"/>
              <a:t>If we have a 16 output device </a:t>
            </a:r>
            <a:r>
              <a:rPr lang="en-GB" dirty="0" smtClean="0"/>
              <a:t>with each pin driving </a:t>
            </a:r>
            <a:r>
              <a:rPr lang="en-GB" dirty="0" smtClean="0"/>
              <a:t>a 100</a:t>
            </a:r>
            <a:r>
              <a:rPr lang="el-GR" dirty="0" smtClean="0"/>
              <a:t> Ω</a:t>
            </a:r>
            <a:r>
              <a:rPr lang="en-GB" dirty="0" smtClean="0"/>
              <a:t> impedance interconnect, we get a peak current of </a:t>
            </a:r>
            <a:r>
              <a:rPr lang="en-GB" dirty="0" smtClean="0"/>
              <a:t>approaching 1A</a:t>
            </a:r>
            <a:r>
              <a:rPr lang="en-GB" dirty="0" smtClean="0"/>
              <a:t>.</a:t>
            </a:r>
          </a:p>
          <a:p>
            <a:r>
              <a:rPr lang="en-GB" dirty="0" smtClean="0"/>
              <a:t>If we can allow the rail to drop by a max of 0.25V before help arrives in, say, 10ns, we need a capacitor of around 40nF.</a:t>
            </a: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Tantalum beads</a:t>
            </a:r>
            <a:endParaRPr lang="en-GB" dirty="0"/>
          </a:p>
        </p:txBody>
      </p:sp>
      <p:sp>
        <p:nvSpPr>
          <p:cNvPr id="3" name="Content Placeholder 2"/>
          <p:cNvSpPr>
            <a:spLocks noGrp="1"/>
          </p:cNvSpPr>
          <p:nvPr>
            <p:ph sz="quarter" idx="1"/>
          </p:nvPr>
        </p:nvSpPr>
        <p:spPr>
          <a:xfrm>
            <a:off x="755576" y="2492896"/>
            <a:ext cx="3466728" cy="2332856"/>
          </a:xfrm>
        </p:spPr>
        <p:txBody>
          <a:bodyPr/>
          <a:lstStyle/>
          <a:p>
            <a:r>
              <a:rPr lang="en-GB" dirty="0" smtClean="0"/>
              <a:t>Tantalum beads come in right capacities and working voltages and are physically small.</a:t>
            </a:r>
            <a:endParaRPr lang="en-GB" dirty="0"/>
          </a:p>
        </p:txBody>
      </p:sp>
      <p:pic>
        <p:nvPicPr>
          <p:cNvPr id="30722" name="Picture 2" descr="http://www.rapidonline.com/catalogueimages/Module/M062557P01WL.jpg"/>
          <p:cNvPicPr>
            <a:picLocks noChangeAspect="1" noChangeArrowheads="1"/>
          </p:cNvPicPr>
          <p:nvPr/>
        </p:nvPicPr>
        <p:blipFill>
          <a:blip r:embed="rId2" cstate="print"/>
          <a:srcRect/>
          <a:stretch>
            <a:fillRect/>
          </a:stretch>
        </p:blipFill>
        <p:spPr bwMode="auto">
          <a:xfrm>
            <a:off x="4427984" y="1772816"/>
            <a:ext cx="3914800" cy="3914800"/>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Are capacitors inductive?</a:t>
            </a:r>
            <a:endParaRPr lang="en-GB" dirty="0"/>
          </a:p>
        </p:txBody>
      </p:sp>
      <p:sp>
        <p:nvSpPr>
          <p:cNvPr id="3" name="Content Placeholder 2"/>
          <p:cNvSpPr>
            <a:spLocks noGrp="1"/>
          </p:cNvSpPr>
          <p:nvPr>
            <p:ph sz="quarter" idx="1"/>
          </p:nvPr>
        </p:nvSpPr>
        <p:spPr/>
        <p:txBody>
          <a:bodyPr/>
          <a:lstStyle/>
          <a:p>
            <a:r>
              <a:rPr lang="en-GB" dirty="0" smtClean="0"/>
              <a:t>The engineer had an additional problem:</a:t>
            </a:r>
          </a:p>
          <a:p>
            <a:r>
              <a:rPr lang="en-GB" dirty="0" smtClean="0"/>
              <a:t>He was told that the high frequencies involved required a high frequency capacitor.</a:t>
            </a:r>
          </a:p>
          <a:p>
            <a:r>
              <a:rPr lang="en-GB" dirty="0" smtClean="0"/>
              <a:t>This would mean that it should be used below its self-resonant frequency.</a:t>
            </a:r>
          </a:p>
          <a:p>
            <a:r>
              <a:rPr lang="en-GB" dirty="0" smtClean="0"/>
              <a:t>This means something like a silvered mica component which are only available in relatively low values.</a:t>
            </a:r>
          </a:p>
          <a:p>
            <a:r>
              <a:rPr lang="en-GB" dirty="0" smtClean="0"/>
              <a:t>The engineer was even threatened with the possibility that the wrong type of capacitor could ‘blow up’!</a:t>
            </a: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addition …</a:t>
            </a:r>
            <a:endParaRPr lang="en-GB" dirty="0"/>
          </a:p>
        </p:txBody>
      </p:sp>
      <p:sp>
        <p:nvSpPr>
          <p:cNvPr id="3" name="Content Placeholder 2"/>
          <p:cNvSpPr>
            <a:spLocks noGrp="1"/>
          </p:cNvSpPr>
          <p:nvPr>
            <p:ph sz="quarter" idx="1"/>
          </p:nvPr>
        </p:nvSpPr>
        <p:spPr/>
        <p:txBody>
          <a:bodyPr/>
          <a:lstStyle/>
          <a:p>
            <a:r>
              <a:rPr lang="en-GB" dirty="0" smtClean="0"/>
              <a:t>.. the engineer was told that the stray inductance of the larger capacitor would negate its decoupling ability.</a:t>
            </a:r>
          </a:p>
          <a:p>
            <a:r>
              <a:rPr lang="en-GB" dirty="0" smtClean="0"/>
              <a:t>After all, above its self resonant frequency it is behaving like an inductor, not a capacitor, and you want a capacitor.</a:t>
            </a:r>
          </a:p>
          <a:p>
            <a:endParaRPr lang="en-GB" dirty="0" smtClean="0"/>
          </a:p>
          <a:p>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20" name="Picture 4" descr="http://ecmweb.com/mag/507ecm3803.jpg"/>
          <p:cNvPicPr>
            <a:picLocks noChangeAspect="1" noChangeArrowheads="1"/>
          </p:cNvPicPr>
          <p:nvPr/>
        </p:nvPicPr>
        <p:blipFill>
          <a:blip r:embed="rId2" cstate="print"/>
          <a:srcRect/>
          <a:stretch>
            <a:fillRect/>
          </a:stretch>
        </p:blipFill>
        <p:spPr bwMode="auto">
          <a:xfrm>
            <a:off x="1907704" y="260648"/>
            <a:ext cx="5184576" cy="4458735"/>
          </a:xfrm>
          <a:prstGeom prst="rect">
            <a:avLst/>
          </a:prstGeom>
          <a:noFill/>
        </p:spPr>
      </p:pic>
      <p:pic>
        <p:nvPicPr>
          <p:cNvPr id="34821" name="Picture 5"/>
          <p:cNvPicPr>
            <a:picLocks noChangeAspect="1" noChangeArrowheads="1"/>
          </p:cNvPicPr>
          <p:nvPr/>
        </p:nvPicPr>
        <p:blipFill>
          <a:blip r:embed="rId3" cstate="print"/>
          <a:srcRect/>
          <a:stretch>
            <a:fillRect/>
          </a:stretch>
        </p:blipFill>
        <p:spPr bwMode="auto">
          <a:xfrm>
            <a:off x="1979712" y="4725144"/>
            <a:ext cx="5104365" cy="1152128"/>
          </a:xfrm>
          <a:prstGeom prst="rect">
            <a:avLst/>
          </a:prstGeom>
          <a:noFill/>
          <a:ln w="9525">
            <a:noFill/>
            <a:miter lim="800000"/>
            <a:headEnd/>
            <a:tailEnd/>
          </a:ln>
        </p:spPr>
      </p:pic>
      <p:sp>
        <p:nvSpPr>
          <p:cNvPr id="7" name="TextBox 6"/>
          <p:cNvSpPr txBox="1"/>
          <p:nvPr/>
        </p:nvSpPr>
        <p:spPr>
          <a:xfrm>
            <a:off x="611560" y="6021288"/>
            <a:ext cx="7212231" cy="369332"/>
          </a:xfrm>
          <a:prstGeom prst="rect">
            <a:avLst/>
          </a:prstGeom>
          <a:noFill/>
        </p:spPr>
        <p:txBody>
          <a:bodyPr wrap="none" rtlCol="0">
            <a:spAutoFit/>
          </a:bodyPr>
          <a:lstStyle/>
          <a:p>
            <a:r>
              <a:rPr lang="en-GB" dirty="0" smtClean="0"/>
              <a:t>http://ecmweb.com/content/protecting-dc-fed-electronic-equipment</a:t>
            </a: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p:cNvPicPr>
            <a:picLocks noChangeAspect="1" noChangeArrowheads="1"/>
          </p:cNvPicPr>
          <p:nvPr/>
        </p:nvPicPr>
        <p:blipFill>
          <a:blip r:embed="rId2" cstate="print"/>
          <a:srcRect/>
          <a:stretch>
            <a:fillRect/>
          </a:stretch>
        </p:blipFill>
        <p:spPr bwMode="auto">
          <a:xfrm>
            <a:off x="827584" y="3212976"/>
            <a:ext cx="1552575" cy="2133600"/>
          </a:xfrm>
          <a:prstGeom prst="rect">
            <a:avLst/>
          </a:prstGeom>
          <a:noFill/>
          <a:ln w="9525">
            <a:noFill/>
            <a:miter lim="800000"/>
            <a:headEnd/>
            <a:tailEnd/>
          </a:ln>
        </p:spPr>
      </p:pic>
      <p:sp>
        <p:nvSpPr>
          <p:cNvPr id="2" name="Title 1"/>
          <p:cNvSpPr>
            <a:spLocks noGrp="1"/>
          </p:cNvSpPr>
          <p:nvPr>
            <p:ph type="title"/>
          </p:nvPr>
        </p:nvSpPr>
        <p:spPr/>
        <p:txBody>
          <a:bodyPr/>
          <a:lstStyle/>
          <a:p>
            <a:r>
              <a:rPr lang="en-GB" dirty="0" smtClean="0"/>
              <a:t>.. A thought ..</a:t>
            </a:r>
            <a:endParaRPr lang="en-GB" dirty="0"/>
          </a:p>
        </p:txBody>
      </p:sp>
      <p:sp>
        <p:nvSpPr>
          <p:cNvPr id="3" name="Content Placeholder 2"/>
          <p:cNvSpPr>
            <a:spLocks noGrp="1"/>
          </p:cNvSpPr>
          <p:nvPr>
            <p:ph sz="quarter" idx="1"/>
          </p:nvPr>
        </p:nvSpPr>
        <p:spPr>
          <a:xfrm>
            <a:off x="457200" y="1600200"/>
            <a:ext cx="7467600" cy="1612776"/>
          </a:xfrm>
        </p:spPr>
        <p:txBody>
          <a:bodyPr/>
          <a:lstStyle/>
          <a:p>
            <a:r>
              <a:rPr lang="en-GB" dirty="0" smtClean="0"/>
              <a:t>I was discussing this with </a:t>
            </a:r>
            <a:r>
              <a:rPr lang="en-GB" dirty="0" err="1" smtClean="0"/>
              <a:t>Ivor</a:t>
            </a:r>
            <a:r>
              <a:rPr lang="en-GB" dirty="0" smtClean="0"/>
              <a:t> one day when he said something like, ‘Look, when you </a:t>
            </a:r>
            <a:r>
              <a:rPr lang="en-GB" dirty="0" smtClean="0"/>
              <a:t>buy </a:t>
            </a:r>
            <a:r>
              <a:rPr lang="en-GB" dirty="0" smtClean="0"/>
              <a:t>a big capacitor you get a small one free’.</a:t>
            </a:r>
            <a:endParaRPr lang="en-GB" dirty="0"/>
          </a:p>
        </p:txBody>
      </p:sp>
      <p:pic>
        <p:nvPicPr>
          <p:cNvPr id="36867" name="Picture 3"/>
          <p:cNvPicPr>
            <a:picLocks noChangeAspect="1" noChangeArrowheads="1"/>
          </p:cNvPicPr>
          <p:nvPr/>
        </p:nvPicPr>
        <p:blipFill>
          <a:blip r:embed="rId3" cstate="print"/>
          <a:srcRect/>
          <a:stretch>
            <a:fillRect/>
          </a:stretch>
        </p:blipFill>
        <p:spPr bwMode="auto">
          <a:xfrm>
            <a:off x="2915816" y="3284984"/>
            <a:ext cx="1638300" cy="2061592"/>
          </a:xfrm>
          <a:prstGeom prst="rect">
            <a:avLst/>
          </a:prstGeom>
          <a:noFill/>
          <a:ln w="9525">
            <a:noFill/>
            <a:miter lim="800000"/>
            <a:headEnd/>
            <a:tailEnd/>
          </a:ln>
        </p:spPr>
      </p:pic>
      <p:cxnSp>
        <p:nvCxnSpPr>
          <p:cNvPr id="14" name="Straight Connector 13"/>
          <p:cNvCxnSpPr/>
          <p:nvPr/>
        </p:nvCxnSpPr>
        <p:spPr>
          <a:xfrm>
            <a:off x="1619672" y="3284984"/>
            <a:ext cx="426427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547664" y="5229200"/>
            <a:ext cx="426427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4499992" y="3573016"/>
            <a:ext cx="3014044" cy="646331"/>
            <a:chOff x="4499992" y="3573016"/>
            <a:chExt cx="3014044" cy="646331"/>
          </a:xfrm>
        </p:grpSpPr>
        <p:sp>
          <p:nvSpPr>
            <p:cNvPr id="8" name="TextBox 7"/>
            <p:cNvSpPr txBox="1"/>
            <p:nvPr/>
          </p:nvSpPr>
          <p:spPr>
            <a:xfrm>
              <a:off x="5364088" y="3573016"/>
              <a:ext cx="2149948" cy="646331"/>
            </a:xfrm>
            <a:prstGeom prst="rect">
              <a:avLst/>
            </a:prstGeom>
            <a:noFill/>
          </p:spPr>
          <p:txBody>
            <a:bodyPr wrap="none" rtlCol="0">
              <a:spAutoFit/>
            </a:bodyPr>
            <a:lstStyle/>
            <a:p>
              <a:r>
                <a:rPr lang="en-GB" b="1" dirty="0" smtClean="0"/>
                <a:t>Free with every </a:t>
              </a:r>
            </a:p>
            <a:p>
              <a:r>
                <a:rPr lang="en-GB" b="1" dirty="0" smtClean="0"/>
                <a:t>large capacitor</a:t>
              </a:r>
              <a:endParaRPr lang="en-GB" b="1" dirty="0"/>
            </a:p>
          </p:txBody>
        </p:sp>
        <p:cxnSp>
          <p:nvCxnSpPr>
            <p:cNvPr id="10" name="Straight Arrow Connector 9"/>
            <p:cNvCxnSpPr>
              <a:stCxn id="8" idx="1"/>
            </p:cNvCxnSpPr>
            <p:nvPr/>
          </p:nvCxnSpPr>
          <p:spPr>
            <a:xfrm flipH="1">
              <a:off x="4499992" y="3896182"/>
              <a:ext cx="864096" cy="25289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other words</a:t>
            </a:r>
            <a:endParaRPr lang="en-GB" dirty="0"/>
          </a:p>
        </p:txBody>
      </p:sp>
      <p:sp>
        <p:nvSpPr>
          <p:cNvPr id="3" name="Content Placeholder 2"/>
          <p:cNvSpPr>
            <a:spLocks noGrp="1"/>
          </p:cNvSpPr>
          <p:nvPr>
            <p:ph sz="quarter" idx="1"/>
          </p:nvPr>
        </p:nvSpPr>
        <p:spPr>
          <a:xfrm>
            <a:off x="457200" y="1600200"/>
            <a:ext cx="7467600" cy="2980928"/>
          </a:xfrm>
        </p:spPr>
        <p:txBody>
          <a:bodyPr/>
          <a:lstStyle/>
          <a:p>
            <a:r>
              <a:rPr lang="en-GB" dirty="0" smtClean="0"/>
              <a:t>You do not experience the total lumped inductance of the component when you address it with a step current demand.</a:t>
            </a:r>
          </a:p>
          <a:p>
            <a:r>
              <a:rPr lang="en-GB" dirty="0" smtClean="0"/>
              <a:t>The step propagates into the capacitor sending charge out as it propagates inwards.</a:t>
            </a:r>
          </a:p>
          <a:p>
            <a:r>
              <a:rPr lang="en-GB" dirty="0" smtClean="0"/>
              <a:t>It was a small step from here to view the capacitor as a transmission line:</a:t>
            </a:r>
            <a:endParaRPr lang="en-GB" dirty="0"/>
          </a:p>
        </p:txBody>
      </p:sp>
      <p:pic>
        <p:nvPicPr>
          <p:cNvPr id="37890" name="Picture 2" descr="http://large.stanford.edu/courses/2010/ph240/hamerly1/images/f2.gif"/>
          <p:cNvPicPr>
            <a:picLocks noChangeAspect="1" noChangeArrowheads="1"/>
          </p:cNvPicPr>
          <p:nvPr/>
        </p:nvPicPr>
        <p:blipFill>
          <a:blip r:embed="rId2" cstate="print"/>
          <a:srcRect/>
          <a:stretch>
            <a:fillRect/>
          </a:stretch>
        </p:blipFill>
        <p:spPr bwMode="auto">
          <a:xfrm>
            <a:off x="899592" y="4365104"/>
            <a:ext cx="3024336" cy="1985981"/>
          </a:xfrm>
          <a:prstGeom prst="rect">
            <a:avLst/>
          </a:prstGeom>
          <a:noFill/>
        </p:spPr>
      </p:pic>
      <p:pic>
        <p:nvPicPr>
          <p:cNvPr id="5" name="Picture 2" descr="http://large.stanford.edu/courses/2010/ph240/hamerly1/images/f2.gif"/>
          <p:cNvPicPr>
            <a:picLocks noChangeAspect="1" noChangeArrowheads="1"/>
          </p:cNvPicPr>
          <p:nvPr/>
        </p:nvPicPr>
        <p:blipFill>
          <a:blip r:embed="rId2" cstate="print"/>
          <a:srcRect/>
          <a:stretch>
            <a:fillRect/>
          </a:stretch>
        </p:blipFill>
        <p:spPr bwMode="auto">
          <a:xfrm>
            <a:off x="1051992" y="4517504"/>
            <a:ext cx="3024336" cy="1985981"/>
          </a:xfrm>
          <a:prstGeom prst="rect">
            <a:avLst/>
          </a:prstGeom>
          <a:noFill/>
        </p:spPr>
      </p:pic>
      <p:pic>
        <p:nvPicPr>
          <p:cNvPr id="6" name="Picture 2" descr="http://large.stanford.edu/courses/2010/ph240/hamerly1/images/f2.gif"/>
          <p:cNvPicPr>
            <a:picLocks noChangeAspect="1" noChangeArrowheads="1"/>
          </p:cNvPicPr>
          <p:nvPr/>
        </p:nvPicPr>
        <p:blipFill>
          <a:blip r:embed="rId2" cstate="print"/>
          <a:srcRect/>
          <a:stretch>
            <a:fillRect/>
          </a:stretch>
        </p:blipFill>
        <p:spPr bwMode="auto">
          <a:xfrm>
            <a:off x="4067944" y="4509120"/>
            <a:ext cx="3024336" cy="1985981"/>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capacitor is a transmission line</a:t>
            </a:r>
            <a:endParaRPr lang="en-GB" dirty="0"/>
          </a:p>
        </p:txBody>
      </p:sp>
      <p:sp>
        <p:nvSpPr>
          <p:cNvPr id="3" name="Content Placeholder 2"/>
          <p:cNvSpPr>
            <a:spLocks noGrp="1"/>
          </p:cNvSpPr>
          <p:nvPr>
            <p:ph sz="quarter" idx="1"/>
          </p:nvPr>
        </p:nvSpPr>
        <p:spPr/>
        <p:txBody>
          <a:bodyPr/>
          <a:lstStyle/>
          <a:p>
            <a:r>
              <a:rPr lang="en-GB" dirty="0" smtClean="0"/>
              <a:t>This was the moment when the world changed.</a:t>
            </a:r>
          </a:p>
          <a:p>
            <a:r>
              <a:rPr lang="en-GB" dirty="0" smtClean="0"/>
              <a:t>If the capacitor is simply conductors distributed in space then the very idea of a capacitor disappears.</a:t>
            </a:r>
          </a:p>
          <a:p>
            <a:r>
              <a:rPr lang="en-GB" dirty="0" smtClean="0"/>
              <a:t>On a practical note, we will never see the total lumped inductance of a capacitor when we address it with a step.</a:t>
            </a:r>
          </a:p>
          <a:p>
            <a:r>
              <a:rPr lang="en-GB" dirty="0" smtClean="0"/>
              <a:t>In fact, the bigger the capacitor, the less effect the current step will have and the less ‘noise’ will be generated.</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Oliver Heaviside 1850-1925</a:t>
            </a:r>
            <a:endParaRPr lang="en-GB" dirty="0"/>
          </a:p>
        </p:txBody>
      </p:sp>
      <p:sp>
        <p:nvSpPr>
          <p:cNvPr id="3" name="Content Placeholder 2"/>
          <p:cNvSpPr>
            <a:spLocks noGrp="1"/>
          </p:cNvSpPr>
          <p:nvPr>
            <p:ph sz="quarter" idx="1"/>
          </p:nvPr>
        </p:nvSpPr>
        <p:spPr>
          <a:xfrm>
            <a:off x="457200" y="1600200"/>
            <a:ext cx="3970784" cy="4873752"/>
          </a:xfrm>
        </p:spPr>
        <p:txBody>
          <a:bodyPr/>
          <a:lstStyle/>
          <a:p>
            <a:pPr>
              <a:buNone/>
            </a:pPr>
            <a:r>
              <a:rPr lang="en-GB" dirty="0" smtClean="0"/>
              <a:t>	In 1868 Heaviside went to Denmark and became a telegrapher. He progressed quickly in his profession and returned to England in 1871 to take up a post in Newcastle upon Tyne in the office of Great Northern Telegraph Company which dealt with overseas traffic.</a:t>
            </a:r>
          </a:p>
          <a:p>
            <a:endParaRPr lang="en-GB" dirty="0"/>
          </a:p>
        </p:txBody>
      </p:sp>
      <p:pic>
        <p:nvPicPr>
          <p:cNvPr id="45058" name="Picture 2" descr="http://www-history.mcs.st-and.ac.uk/BigPictures/Heaviside.jpeg"/>
          <p:cNvPicPr>
            <a:picLocks noChangeAspect="1" noChangeArrowheads="1"/>
          </p:cNvPicPr>
          <p:nvPr/>
        </p:nvPicPr>
        <p:blipFill>
          <a:blip r:embed="rId2" cstate="print"/>
          <a:srcRect/>
          <a:stretch>
            <a:fillRect/>
          </a:stretch>
        </p:blipFill>
        <p:spPr bwMode="auto">
          <a:xfrm>
            <a:off x="4846337" y="1772815"/>
            <a:ext cx="3470079" cy="4011509"/>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Stray Inductance</a:t>
            </a:r>
            <a:endParaRPr lang="en-GB" dirty="0"/>
          </a:p>
        </p:txBody>
      </p:sp>
      <p:sp>
        <p:nvSpPr>
          <p:cNvPr id="3" name="Content Placeholder 2"/>
          <p:cNvSpPr>
            <a:spLocks noGrp="1"/>
          </p:cNvSpPr>
          <p:nvPr>
            <p:ph sz="quarter" idx="1"/>
          </p:nvPr>
        </p:nvSpPr>
        <p:spPr>
          <a:xfrm>
            <a:off x="457200" y="1600200"/>
            <a:ext cx="4258816" cy="2044824"/>
          </a:xfrm>
        </p:spPr>
        <p:txBody>
          <a:bodyPr>
            <a:normAutofit fontScale="92500" lnSpcReduction="10000"/>
          </a:bodyPr>
          <a:lstStyle/>
          <a:p>
            <a:r>
              <a:rPr lang="en-GB" dirty="0" smtClean="0"/>
              <a:t>Before we leave inductance, though, we need to return to the power distribution systems to consider the role of stray inductance in the interconnections.</a:t>
            </a:r>
            <a:endParaRPr lang="en-GB" dirty="0"/>
          </a:p>
        </p:txBody>
      </p:sp>
      <p:grpSp>
        <p:nvGrpSpPr>
          <p:cNvPr id="30" name="Group 29"/>
          <p:cNvGrpSpPr/>
          <p:nvPr/>
        </p:nvGrpSpPr>
        <p:grpSpPr>
          <a:xfrm>
            <a:off x="4788024" y="1628800"/>
            <a:ext cx="3744416" cy="1944216"/>
            <a:chOff x="899592" y="3429000"/>
            <a:chExt cx="4032448" cy="2592288"/>
          </a:xfrm>
        </p:grpSpPr>
        <p:sp>
          <p:nvSpPr>
            <p:cNvPr id="5" name="Rectangle 4"/>
            <p:cNvSpPr/>
            <p:nvPr/>
          </p:nvSpPr>
          <p:spPr>
            <a:xfrm>
              <a:off x="1475656" y="3789040"/>
              <a:ext cx="720080" cy="18002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3851920" y="3789040"/>
              <a:ext cx="720080" cy="18002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p:cNvCxnSpPr/>
            <p:nvPr/>
          </p:nvCxnSpPr>
          <p:spPr>
            <a:xfrm>
              <a:off x="899592" y="3429000"/>
              <a:ext cx="403244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99592" y="6021288"/>
              <a:ext cx="403244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619672" y="5589240"/>
              <a:ext cx="0"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995936" y="5589240"/>
              <a:ext cx="0"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051720" y="3429000"/>
              <a:ext cx="0" cy="36004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427984" y="3429000"/>
              <a:ext cx="0" cy="36004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16" name="Group 20"/>
            <p:cNvGrpSpPr/>
            <p:nvPr/>
          </p:nvGrpSpPr>
          <p:grpSpPr>
            <a:xfrm>
              <a:off x="2699792" y="4581128"/>
              <a:ext cx="576064" cy="216024"/>
              <a:chOff x="5652120" y="620688"/>
              <a:chExt cx="576064" cy="216024"/>
            </a:xfrm>
          </p:grpSpPr>
          <p:cxnSp>
            <p:nvCxnSpPr>
              <p:cNvPr id="26" name="Straight Connector 25"/>
              <p:cNvCxnSpPr/>
              <p:nvPr/>
            </p:nvCxnSpPr>
            <p:spPr>
              <a:xfrm>
                <a:off x="5652120" y="620688"/>
                <a:ext cx="5760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652120" y="836712"/>
                <a:ext cx="5760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8" name="Straight Connector 17"/>
            <p:cNvCxnSpPr/>
            <p:nvPr/>
          </p:nvCxnSpPr>
          <p:spPr>
            <a:xfrm>
              <a:off x="2987824" y="3429000"/>
              <a:ext cx="0" cy="115212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987824" y="4797152"/>
              <a:ext cx="0" cy="122413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059832" y="4869160"/>
              <a:ext cx="351378" cy="369332"/>
            </a:xfrm>
            <a:prstGeom prst="rect">
              <a:avLst/>
            </a:prstGeom>
            <a:noFill/>
          </p:spPr>
          <p:txBody>
            <a:bodyPr wrap="none" rtlCol="0">
              <a:spAutoFit/>
            </a:bodyPr>
            <a:lstStyle/>
            <a:p>
              <a:r>
                <a:rPr lang="en-GB" dirty="0" smtClean="0"/>
                <a:t>C</a:t>
              </a:r>
              <a:endParaRPr lang="en-GB" dirty="0"/>
            </a:p>
          </p:txBody>
        </p:sp>
      </p:grpSp>
      <p:sp>
        <p:nvSpPr>
          <p:cNvPr id="31" name="Content Placeholder 2"/>
          <p:cNvSpPr txBox="1">
            <a:spLocks/>
          </p:cNvSpPr>
          <p:nvPr/>
        </p:nvSpPr>
        <p:spPr>
          <a:xfrm>
            <a:off x="611560" y="3933056"/>
            <a:ext cx="7560840" cy="2044824"/>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en-GB" sz="2400" b="0" i="0" u="none" strike="noStrike" kern="1200" cap="none" spc="0" normalizeH="0" baseline="0" noProof="0" dirty="0" smtClean="0">
                <a:ln>
                  <a:noFill/>
                </a:ln>
                <a:solidFill>
                  <a:schemeClr val="tx1"/>
                </a:solidFill>
                <a:effectLst/>
                <a:uLnTx/>
                <a:uFillTx/>
                <a:latin typeface="+mn-lt"/>
                <a:ea typeface="+mn-ea"/>
                <a:cs typeface="+mn-cs"/>
              </a:rPr>
              <a:t>The loop shown in blue represents the current path from the reservoir capacitor to the package.</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lang="en-GB" sz="2400" dirty="0" smtClean="0"/>
              <a:t>By making reasonable assumptions about its dimensions we can </a:t>
            </a:r>
            <a:r>
              <a:rPr lang="en-GB" sz="2400" dirty="0" smtClean="0"/>
              <a:t>calculate a </a:t>
            </a:r>
            <a:r>
              <a:rPr lang="en-GB" sz="2400" dirty="0" smtClean="0"/>
              <a:t>value of around 30 </a:t>
            </a:r>
            <a:r>
              <a:rPr lang="en-GB" sz="2400" dirty="0" err="1" smtClean="0"/>
              <a:t>nH</a:t>
            </a:r>
            <a:r>
              <a:rPr lang="en-GB" sz="2400" dirty="0" smtClean="0"/>
              <a:t>.</a:t>
            </a:r>
            <a:endParaRPr kumimoji="0" lang="en-GB"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34" name="Oval 33"/>
          <p:cNvSpPr/>
          <p:nvPr/>
        </p:nvSpPr>
        <p:spPr>
          <a:xfrm>
            <a:off x="6804248" y="1844824"/>
            <a:ext cx="1152128" cy="1584176"/>
          </a:xfrm>
          <a:prstGeom prst="ellipse">
            <a:avLst/>
          </a:prstGeom>
          <a:noFill/>
          <a:ln w="38100">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2000"/>
                                        <p:tgtEl>
                                          <p:spTgt spid="34"/>
                                        </p:tgtEl>
                                      </p:cBhvr>
                                    </p:animEffect>
                                    <p:anim calcmode="lin" valueType="num">
                                      <p:cBhvr>
                                        <p:cTn id="8" dur="2000" fill="hold"/>
                                        <p:tgtEl>
                                          <p:spTgt spid="34"/>
                                        </p:tgtEl>
                                        <p:attrNameLst>
                                          <p:attrName>style.rotation</p:attrName>
                                        </p:attrNameLst>
                                      </p:cBhvr>
                                      <p:tavLst>
                                        <p:tav tm="0">
                                          <p:val>
                                            <p:fltVal val="720"/>
                                          </p:val>
                                        </p:tav>
                                        <p:tav tm="100000">
                                          <p:val>
                                            <p:fltVal val="0"/>
                                          </p:val>
                                        </p:tav>
                                      </p:tavLst>
                                    </p:anim>
                                    <p:anim calcmode="lin" valueType="num">
                                      <p:cBhvr>
                                        <p:cTn id="9" dur="2000" fill="hold"/>
                                        <p:tgtEl>
                                          <p:spTgt spid="34"/>
                                        </p:tgtEl>
                                        <p:attrNameLst>
                                          <p:attrName>ppt_h</p:attrName>
                                        </p:attrNameLst>
                                      </p:cBhvr>
                                      <p:tavLst>
                                        <p:tav tm="0">
                                          <p:val>
                                            <p:fltVal val="0"/>
                                          </p:val>
                                        </p:tav>
                                        <p:tav tm="100000">
                                          <p:val>
                                            <p:strVal val="#ppt_h"/>
                                          </p:val>
                                        </p:tav>
                                      </p:tavLst>
                                    </p:anim>
                                    <p:anim calcmode="lin" valueType="num">
                                      <p:cBhvr>
                                        <p:cTn id="10" dur="2000" fill="hold"/>
                                        <p:tgtEl>
                                          <p:spTgt spid="3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effect of stray </a:t>
            </a:r>
            <a:r>
              <a:rPr lang="en-GB" dirty="0" err="1" smtClean="0"/>
              <a:t>indictance</a:t>
            </a:r>
            <a:endParaRPr lang="en-GB" dirty="0"/>
          </a:p>
        </p:txBody>
      </p:sp>
      <p:sp>
        <p:nvSpPr>
          <p:cNvPr id="3" name="Content Placeholder 2"/>
          <p:cNvSpPr>
            <a:spLocks noGrp="1"/>
          </p:cNvSpPr>
          <p:nvPr>
            <p:ph sz="quarter" idx="1"/>
          </p:nvPr>
        </p:nvSpPr>
        <p:spPr/>
        <p:txBody>
          <a:bodyPr/>
          <a:lstStyle/>
          <a:p>
            <a:r>
              <a:rPr lang="en-GB" dirty="0" smtClean="0"/>
              <a:t>If we take our previous value for </a:t>
            </a:r>
            <a:r>
              <a:rPr lang="el-GR" dirty="0" smtClean="0"/>
              <a:t>Δ</a:t>
            </a:r>
            <a:r>
              <a:rPr lang="en-GB" dirty="0" smtClean="0"/>
              <a:t>I = 1A and ..</a:t>
            </a:r>
          </a:p>
          <a:p>
            <a:r>
              <a:rPr lang="en-GB" dirty="0" smtClean="0"/>
              <a:t>We assume the transient </a:t>
            </a:r>
            <a:r>
              <a:rPr lang="en-GB" dirty="0" err="1" smtClean="0"/>
              <a:t>risetime</a:t>
            </a:r>
            <a:r>
              <a:rPr lang="en-GB" dirty="0" smtClean="0"/>
              <a:t> is 1 ns (note this is now the signal </a:t>
            </a:r>
            <a:r>
              <a:rPr lang="en-GB" dirty="0" err="1" smtClean="0"/>
              <a:t>risetime</a:t>
            </a:r>
            <a:r>
              <a:rPr lang="en-GB" dirty="0" smtClean="0"/>
              <a:t> and not the 10ns previously assumed for the time for additional charge to arrive from the power supply).</a:t>
            </a:r>
          </a:p>
          <a:p>
            <a:r>
              <a:rPr lang="en-GB" dirty="0" smtClean="0"/>
              <a:t>We get:</a:t>
            </a:r>
          </a:p>
          <a:p>
            <a:r>
              <a:rPr lang="en-GB" dirty="0" smtClean="0"/>
              <a:t>E = L </a:t>
            </a:r>
            <a:r>
              <a:rPr lang="el-GR" dirty="0" smtClean="0"/>
              <a:t>Δ</a:t>
            </a:r>
            <a:r>
              <a:rPr lang="en-GB" dirty="0" smtClean="0"/>
              <a:t>I/</a:t>
            </a:r>
            <a:r>
              <a:rPr lang="el-GR" dirty="0" smtClean="0"/>
              <a:t>Δ</a:t>
            </a:r>
            <a:r>
              <a:rPr lang="en-GB" dirty="0" smtClean="0"/>
              <a:t>t = 30 volts !!</a:t>
            </a:r>
          </a:p>
          <a:p>
            <a:r>
              <a:rPr lang="en-GB" dirty="0" smtClean="0"/>
              <a:t>Clearly such a high value of stray inductance is </a:t>
            </a:r>
            <a:r>
              <a:rPr lang="en-GB" dirty="0" smtClean="0"/>
              <a:t>unacceptable and would cause the power supply to the device to collapse for a short time.</a:t>
            </a:r>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geometry</a:t>
            </a:r>
            <a:endParaRPr lang="en-GB" dirty="0"/>
          </a:p>
        </p:txBody>
      </p:sp>
      <p:sp>
        <p:nvSpPr>
          <p:cNvPr id="3" name="Content Placeholder 2"/>
          <p:cNvSpPr>
            <a:spLocks noGrp="1"/>
          </p:cNvSpPr>
          <p:nvPr>
            <p:ph sz="quarter" idx="1"/>
          </p:nvPr>
        </p:nvSpPr>
        <p:spPr>
          <a:xfrm>
            <a:off x="467544" y="4869160"/>
            <a:ext cx="7467600" cy="1100736"/>
          </a:xfrm>
        </p:spPr>
        <p:txBody>
          <a:bodyPr>
            <a:normAutofit fontScale="92500" lnSpcReduction="10000"/>
          </a:bodyPr>
          <a:lstStyle/>
          <a:p>
            <a:r>
              <a:rPr lang="en-GB" dirty="0" smtClean="0"/>
              <a:t>Can we improve this</a:t>
            </a:r>
            <a:r>
              <a:rPr lang="en-GB" dirty="0" smtClean="0"/>
              <a:t>?</a:t>
            </a:r>
          </a:p>
          <a:p>
            <a:r>
              <a:rPr lang="en-GB" dirty="0" smtClean="0"/>
              <a:t>Incidentally, note that the standard </a:t>
            </a:r>
            <a:r>
              <a:rPr lang="en-GB" dirty="0" err="1" smtClean="0"/>
              <a:t>pinout</a:t>
            </a:r>
            <a:r>
              <a:rPr lang="en-GB" dirty="0" smtClean="0"/>
              <a:t> is worst case, maximising the stray inductance.</a:t>
            </a:r>
            <a:endParaRPr lang="en-GB" dirty="0"/>
          </a:p>
        </p:txBody>
      </p:sp>
      <p:pic>
        <p:nvPicPr>
          <p:cNvPr id="38916" name="Picture 4" descr="http://www.pcb-3d.com/wordpress/wp-content/uploads/2012/10/dip1524w46p254l3276h635q24p_jedec_ms-011aa_dip_24_.600.jpg"/>
          <p:cNvPicPr>
            <a:picLocks noChangeAspect="1" noChangeArrowheads="1"/>
          </p:cNvPicPr>
          <p:nvPr/>
        </p:nvPicPr>
        <p:blipFill>
          <a:blip r:embed="rId2" cstate="print"/>
          <a:srcRect l="60479" r="10541" b="47921"/>
          <a:stretch>
            <a:fillRect/>
          </a:stretch>
        </p:blipFill>
        <p:spPr bwMode="auto">
          <a:xfrm>
            <a:off x="179512" y="2132856"/>
            <a:ext cx="1656184" cy="2232248"/>
          </a:xfrm>
          <a:prstGeom prst="rect">
            <a:avLst/>
          </a:prstGeom>
          <a:noFill/>
        </p:spPr>
      </p:pic>
      <p:pic>
        <p:nvPicPr>
          <p:cNvPr id="6" name="Picture 4" descr="http://www.pcb-3d.com/wordpress/wp-content/uploads/2012/10/dip1524w46p254l3276h635q24p_jedec_ms-011aa_dip_24_.600.jpg"/>
          <p:cNvPicPr>
            <a:picLocks noChangeAspect="1" noChangeArrowheads="1"/>
          </p:cNvPicPr>
          <p:nvPr/>
        </p:nvPicPr>
        <p:blipFill>
          <a:blip r:embed="rId2" cstate="print"/>
          <a:srcRect l="60479" r="10541" b="47921"/>
          <a:stretch>
            <a:fillRect/>
          </a:stretch>
        </p:blipFill>
        <p:spPr bwMode="auto">
          <a:xfrm>
            <a:off x="2123728" y="2132856"/>
            <a:ext cx="1656184" cy="2232248"/>
          </a:xfrm>
          <a:prstGeom prst="rect">
            <a:avLst/>
          </a:prstGeom>
          <a:noFill/>
        </p:spPr>
      </p:pic>
      <p:cxnSp>
        <p:nvCxnSpPr>
          <p:cNvPr id="8" name="Straight Connector 7"/>
          <p:cNvCxnSpPr/>
          <p:nvPr/>
        </p:nvCxnSpPr>
        <p:spPr>
          <a:xfrm>
            <a:off x="611560" y="1988840"/>
            <a:ext cx="633670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11560" y="4365104"/>
            <a:ext cx="633670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11560" y="4005064"/>
            <a:ext cx="0" cy="3600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555776" y="4005064"/>
            <a:ext cx="0" cy="3600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403648" y="1988840"/>
            <a:ext cx="0" cy="36004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347864" y="1988840"/>
            <a:ext cx="0" cy="36004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pic>
        <p:nvPicPr>
          <p:cNvPr id="15" name="Picture 3"/>
          <p:cNvPicPr>
            <a:picLocks noChangeAspect="1" noChangeArrowheads="1"/>
          </p:cNvPicPr>
          <p:nvPr/>
        </p:nvPicPr>
        <p:blipFill>
          <a:blip r:embed="rId3" cstate="print"/>
          <a:srcRect/>
          <a:stretch>
            <a:fillRect/>
          </a:stretch>
        </p:blipFill>
        <p:spPr bwMode="auto">
          <a:xfrm>
            <a:off x="1619672" y="2708920"/>
            <a:ext cx="702196" cy="914488"/>
          </a:xfrm>
          <a:prstGeom prst="rect">
            <a:avLst/>
          </a:prstGeom>
          <a:noFill/>
          <a:ln w="9525">
            <a:noFill/>
            <a:miter lim="800000"/>
            <a:headEnd/>
            <a:tailEnd/>
          </a:ln>
        </p:spPr>
      </p:pic>
      <p:cxnSp>
        <p:nvCxnSpPr>
          <p:cNvPr id="16" name="Straight Connector 15"/>
          <p:cNvCxnSpPr/>
          <p:nvPr/>
        </p:nvCxnSpPr>
        <p:spPr>
          <a:xfrm>
            <a:off x="1979712" y="3212976"/>
            <a:ext cx="0" cy="115212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979712" y="1988840"/>
            <a:ext cx="0" cy="100811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http://www.pcb-3d.com/wordpress/wp-content/uploads/2012/10/dip1524w46p254l3276h635q24p_jedec_ms-011aa_dip_24_.600.jpg"/>
          <p:cNvPicPr>
            <a:picLocks noChangeAspect="1" noChangeArrowheads="1"/>
          </p:cNvPicPr>
          <p:nvPr/>
        </p:nvPicPr>
        <p:blipFill>
          <a:blip r:embed="rId2" cstate="print"/>
          <a:srcRect l="47879" t="52079"/>
          <a:stretch>
            <a:fillRect/>
          </a:stretch>
        </p:blipFill>
        <p:spPr bwMode="auto">
          <a:xfrm>
            <a:off x="2339752" y="2132856"/>
            <a:ext cx="3960440" cy="2730977"/>
          </a:xfrm>
          <a:prstGeom prst="rect">
            <a:avLst/>
          </a:prstGeom>
          <a:noFill/>
        </p:spPr>
      </p:pic>
      <p:sp>
        <p:nvSpPr>
          <p:cNvPr id="2" name="Title 1"/>
          <p:cNvSpPr>
            <a:spLocks noGrp="1"/>
          </p:cNvSpPr>
          <p:nvPr>
            <p:ph type="title"/>
          </p:nvPr>
        </p:nvSpPr>
        <p:spPr/>
        <p:txBody>
          <a:bodyPr/>
          <a:lstStyle/>
          <a:p>
            <a:r>
              <a:rPr lang="en-GB" dirty="0" smtClean="0"/>
              <a:t>Yes we can!</a:t>
            </a:r>
            <a:endParaRPr lang="en-GB" dirty="0"/>
          </a:p>
        </p:txBody>
      </p:sp>
      <p:sp>
        <p:nvSpPr>
          <p:cNvPr id="10" name="Content Placeholder 9"/>
          <p:cNvSpPr>
            <a:spLocks noGrp="1"/>
          </p:cNvSpPr>
          <p:nvPr>
            <p:ph sz="quarter" idx="1"/>
          </p:nvPr>
        </p:nvSpPr>
        <p:spPr>
          <a:xfrm>
            <a:off x="457200" y="5229200"/>
            <a:ext cx="7467600" cy="1244752"/>
          </a:xfrm>
        </p:spPr>
        <p:txBody>
          <a:bodyPr/>
          <a:lstStyle/>
          <a:p>
            <a:pPr>
              <a:buNone/>
            </a:pPr>
            <a:r>
              <a:rPr lang="en-GB" dirty="0" smtClean="0"/>
              <a:t>	I have a sample of a two layer board designed on this basis.</a:t>
            </a:r>
            <a:endParaRPr lang="en-GB" dirty="0"/>
          </a:p>
        </p:txBody>
      </p:sp>
      <p:sp>
        <p:nvSpPr>
          <p:cNvPr id="5" name="Rectangle 4"/>
          <p:cNvSpPr/>
          <p:nvPr/>
        </p:nvSpPr>
        <p:spPr>
          <a:xfrm>
            <a:off x="3059832" y="4005064"/>
            <a:ext cx="1008112" cy="21602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4572000" y="4005064"/>
            <a:ext cx="1008112" cy="216024"/>
          </a:xfrm>
          <a:prstGeom prst="rect">
            <a:avLst/>
          </a:prstGeom>
          <a:solidFill>
            <a:srgbClr val="FF000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915816" y="4437112"/>
            <a:ext cx="2792752" cy="400110"/>
          </a:xfrm>
          <a:prstGeom prst="rect">
            <a:avLst/>
          </a:prstGeom>
          <a:noFill/>
        </p:spPr>
        <p:txBody>
          <a:bodyPr wrap="none" rtlCol="0">
            <a:spAutoFit/>
          </a:bodyPr>
          <a:lstStyle/>
          <a:p>
            <a:r>
              <a:rPr lang="en-GB" sz="2000" b="1" dirty="0" smtClean="0"/>
              <a:t>0V                        +5V</a:t>
            </a:r>
            <a:endParaRPr lang="en-GB" sz="2000" b="1" dirty="0"/>
          </a:p>
        </p:txBody>
      </p:sp>
      <p:sp>
        <p:nvSpPr>
          <p:cNvPr id="8" name="Oval 7"/>
          <p:cNvSpPr/>
          <p:nvPr/>
        </p:nvSpPr>
        <p:spPr>
          <a:xfrm>
            <a:off x="2915816" y="3140968"/>
            <a:ext cx="2952328" cy="1008112"/>
          </a:xfrm>
          <a:prstGeom prst="ellipse">
            <a:avLst/>
          </a:prstGeom>
          <a:noFill/>
          <a:ln w="38100">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Lessons for Today</a:t>
            </a:r>
            <a:endParaRPr lang="en-GB" dirty="0"/>
          </a:p>
        </p:txBody>
      </p:sp>
      <p:sp>
        <p:nvSpPr>
          <p:cNvPr id="3" name="Content Placeholder 2"/>
          <p:cNvSpPr>
            <a:spLocks noGrp="1"/>
          </p:cNvSpPr>
          <p:nvPr>
            <p:ph sz="quarter" idx="1"/>
          </p:nvPr>
        </p:nvSpPr>
        <p:spPr>
          <a:xfrm>
            <a:off x="539552" y="1628800"/>
            <a:ext cx="7467600" cy="4873752"/>
          </a:xfrm>
        </p:spPr>
        <p:txBody>
          <a:bodyPr/>
          <a:lstStyle/>
          <a:p>
            <a:r>
              <a:rPr lang="en-GB" dirty="0" smtClean="0"/>
              <a:t>The fallacy of linearity.  </a:t>
            </a:r>
          </a:p>
          <a:p>
            <a:pPr lvl="1"/>
            <a:r>
              <a:rPr lang="en-GB" dirty="0" smtClean="0"/>
              <a:t>Technology does not proceed in a linear fashion.  The next obvious step may be incorrect.  There are times when a fundamental rethink is required.</a:t>
            </a:r>
          </a:p>
          <a:p>
            <a:r>
              <a:rPr lang="en-GB" dirty="0" smtClean="0"/>
              <a:t>The application of science.</a:t>
            </a:r>
          </a:p>
          <a:p>
            <a:pPr lvl="1"/>
            <a:r>
              <a:rPr lang="en-GB" dirty="0" smtClean="0"/>
              <a:t>Do not be afraid to return to first principles.</a:t>
            </a:r>
          </a:p>
          <a:p>
            <a:r>
              <a:rPr lang="en-GB" dirty="0" smtClean="0"/>
              <a:t>Be ready to enjoy being surprised.</a:t>
            </a:r>
          </a:p>
          <a:p>
            <a:pPr lvl="1"/>
            <a:r>
              <a:rPr lang="en-GB" dirty="0" smtClean="0"/>
              <a:t>You might be like Alice who spotted a white rabbit with a pocket watch and followed it to discover a new world.</a:t>
            </a:r>
          </a:p>
          <a:p>
            <a:pPr lvl="1">
              <a:buNone/>
            </a:pPr>
            <a:endParaRPr lang="en-GB" dirty="0" smtClean="0"/>
          </a:p>
          <a:p>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r>
              <a:rPr lang="en-GB" dirty="0" smtClean="0"/>
              <a:t>Noise</a:t>
            </a:r>
          </a:p>
          <a:p>
            <a:r>
              <a:rPr lang="en-GB" dirty="0" smtClean="0"/>
              <a:t>EMC</a:t>
            </a:r>
            <a:endParaRPr 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EMC</a:t>
            </a:r>
            <a:endParaRPr lang="en-GB" dirty="0"/>
          </a:p>
        </p:txBody>
      </p:sp>
      <p:pic>
        <p:nvPicPr>
          <p:cNvPr id="49154" name="Picture 2" descr="http://extras.springer.com/2006/978-0-387-26600-8/elearning/images/emc_basic_4.gif"/>
          <p:cNvPicPr>
            <a:picLocks noChangeAspect="1" noChangeArrowheads="1"/>
          </p:cNvPicPr>
          <p:nvPr/>
        </p:nvPicPr>
        <p:blipFill>
          <a:blip r:embed="rId2" cstate="print"/>
          <a:srcRect/>
          <a:stretch>
            <a:fillRect/>
          </a:stretch>
        </p:blipFill>
        <p:spPr bwMode="auto">
          <a:xfrm>
            <a:off x="467544" y="1628800"/>
            <a:ext cx="8153847" cy="3960440"/>
          </a:xfrm>
          <a:prstGeom prst="rect">
            <a:avLst/>
          </a:prstGeom>
          <a:noFill/>
        </p:spPr>
      </p:pic>
      <p:grpSp>
        <p:nvGrpSpPr>
          <p:cNvPr id="9" name="Group 8"/>
          <p:cNvGrpSpPr/>
          <p:nvPr/>
        </p:nvGrpSpPr>
        <p:grpSpPr>
          <a:xfrm>
            <a:off x="902208" y="836712"/>
            <a:ext cx="6514426" cy="1800200"/>
            <a:chOff x="902208" y="836712"/>
            <a:chExt cx="6514426" cy="1800200"/>
          </a:xfrm>
        </p:grpSpPr>
        <p:sp>
          <p:nvSpPr>
            <p:cNvPr id="5" name="Freeform 4"/>
            <p:cNvSpPr/>
            <p:nvPr/>
          </p:nvSpPr>
          <p:spPr>
            <a:xfrm>
              <a:off x="902208" y="2511552"/>
              <a:ext cx="5388864" cy="114256"/>
            </a:xfrm>
            <a:custGeom>
              <a:avLst/>
              <a:gdLst>
                <a:gd name="connsiteX0" fmla="*/ 0 w 5388864"/>
                <a:gd name="connsiteY0" fmla="*/ 0 h 114256"/>
                <a:gd name="connsiteX1" fmla="*/ 1780032 w 5388864"/>
                <a:gd name="connsiteY1" fmla="*/ 12192 h 114256"/>
                <a:gd name="connsiteX2" fmla="*/ 2304288 w 5388864"/>
                <a:gd name="connsiteY2" fmla="*/ 36576 h 114256"/>
                <a:gd name="connsiteX3" fmla="*/ 2426208 w 5388864"/>
                <a:gd name="connsiteY3" fmla="*/ 48768 h 114256"/>
                <a:gd name="connsiteX4" fmla="*/ 2474976 w 5388864"/>
                <a:gd name="connsiteY4" fmla="*/ 60960 h 114256"/>
                <a:gd name="connsiteX5" fmla="*/ 2657856 w 5388864"/>
                <a:gd name="connsiteY5" fmla="*/ 85344 h 114256"/>
                <a:gd name="connsiteX6" fmla="*/ 2913888 w 5388864"/>
                <a:gd name="connsiteY6" fmla="*/ 109728 h 114256"/>
                <a:gd name="connsiteX7" fmla="*/ 5388864 w 5388864"/>
                <a:gd name="connsiteY7" fmla="*/ 97536 h 114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88864" h="114256">
                  <a:moveTo>
                    <a:pt x="0" y="0"/>
                  </a:moveTo>
                  <a:lnTo>
                    <a:pt x="1780032" y="12192"/>
                  </a:lnTo>
                  <a:cubicBezTo>
                    <a:pt x="1932637" y="13946"/>
                    <a:pt x="2141844" y="23580"/>
                    <a:pt x="2304288" y="36576"/>
                  </a:cubicBezTo>
                  <a:cubicBezTo>
                    <a:pt x="2345001" y="39833"/>
                    <a:pt x="2385568" y="44704"/>
                    <a:pt x="2426208" y="48768"/>
                  </a:cubicBezTo>
                  <a:cubicBezTo>
                    <a:pt x="2442464" y="52832"/>
                    <a:pt x="2458490" y="57963"/>
                    <a:pt x="2474976" y="60960"/>
                  </a:cubicBezTo>
                  <a:cubicBezTo>
                    <a:pt x="2542714" y="73276"/>
                    <a:pt x="2588861" y="74729"/>
                    <a:pt x="2657856" y="85344"/>
                  </a:cubicBezTo>
                  <a:cubicBezTo>
                    <a:pt x="2845782" y="114256"/>
                    <a:pt x="2499812" y="83848"/>
                    <a:pt x="2913888" y="109728"/>
                  </a:cubicBezTo>
                  <a:lnTo>
                    <a:pt x="5388864" y="97536"/>
                  </a:lnTo>
                </a:path>
              </a:pathLst>
            </a:custGeom>
            <a:ln w="381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TextBox 5"/>
            <p:cNvSpPr txBox="1"/>
            <p:nvPr/>
          </p:nvSpPr>
          <p:spPr>
            <a:xfrm>
              <a:off x="5148064" y="836712"/>
              <a:ext cx="2268570" cy="646331"/>
            </a:xfrm>
            <a:prstGeom prst="rect">
              <a:avLst/>
            </a:prstGeom>
            <a:noFill/>
          </p:spPr>
          <p:txBody>
            <a:bodyPr wrap="none" rtlCol="0">
              <a:spAutoFit/>
            </a:bodyPr>
            <a:lstStyle/>
            <a:p>
              <a:r>
                <a:rPr lang="en-GB" dirty="0" smtClean="0"/>
                <a:t>Would the blue line</a:t>
              </a:r>
            </a:p>
            <a:p>
              <a:r>
                <a:rPr lang="en-GB" dirty="0" smtClean="0"/>
                <a:t>represent safety?</a:t>
              </a:r>
              <a:endParaRPr lang="en-GB" dirty="0"/>
            </a:p>
          </p:txBody>
        </p:sp>
        <p:cxnSp>
          <p:nvCxnSpPr>
            <p:cNvPr id="8" name="Straight Arrow Connector 7"/>
            <p:cNvCxnSpPr/>
            <p:nvPr/>
          </p:nvCxnSpPr>
          <p:spPr>
            <a:xfrm flipH="1">
              <a:off x="4860032" y="1484784"/>
              <a:ext cx="360040" cy="115212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Heaviside and E/M Theory</a:t>
            </a:r>
            <a:endParaRPr lang="en-GB" dirty="0"/>
          </a:p>
        </p:txBody>
      </p:sp>
      <p:sp>
        <p:nvSpPr>
          <p:cNvPr id="3" name="Content Placeholder 2"/>
          <p:cNvSpPr>
            <a:spLocks noGrp="1"/>
          </p:cNvSpPr>
          <p:nvPr>
            <p:ph sz="quarter" idx="1"/>
          </p:nvPr>
        </p:nvSpPr>
        <p:spPr/>
        <p:txBody>
          <a:bodyPr>
            <a:normAutofit/>
          </a:bodyPr>
          <a:lstStyle/>
          <a:p>
            <a:pPr>
              <a:buNone/>
            </a:pPr>
            <a:r>
              <a:rPr lang="en-GB" dirty="0" smtClean="0"/>
              <a:t>	While still working as chief operator in Newcastle he began to publish papers on electricity, the first in 1872 and then the second in 1873 was of sufficient interest to Maxwell that he mentioned the results in the second edition of his </a:t>
            </a:r>
            <a:r>
              <a:rPr lang="en-GB" i="1" dirty="0" smtClean="0"/>
              <a:t>Treatise on Electricity and Magnetism.</a:t>
            </a:r>
            <a:r>
              <a:rPr lang="en-GB" dirty="0" smtClean="0"/>
              <a:t> </a:t>
            </a:r>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Victorian Internet</a:t>
            </a:r>
            <a:endParaRPr lang="en-GB" dirty="0"/>
          </a:p>
        </p:txBody>
      </p:sp>
      <p:sp>
        <p:nvSpPr>
          <p:cNvPr id="3" name="Content Placeholder 2"/>
          <p:cNvSpPr>
            <a:spLocks noGrp="1"/>
          </p:cNvSpPr>
          <p:nvPr>
            <p:ph sz="quarter" idx="1"/>
          </p:nvPr>
        </p:nvSpPr>
        <p:spPr/>
        <p:txBody>
          <a:bodyPr/>
          <a:lstStyle/>
          <a:p>
            <a:r>
              <a:rPr lang="en-GB" dirty="0" smtClean="0"/>
              <a:t>Submarine cables 1000’s of km in length.</a:t>
            </a:r>
          </a:p>
          <a:p>
            <a:r>
              <a:rPr lang="en-GB" dirty="0" smtClean="0"/>
              <a:t>Transit time around 5 ms/km</a:t>
            </a:r>
          </a:p>
          <a:p>
            <a:r>
              <a:rPr lang="en-GB" dirty="0" smtClean="0"/>
              <a:t>Pulses with a </a:t>
            </a:r>
            <a:r>
              <a:rPr lang="en-GB" dirty="0" err="1" smtClean="0"/>
              <a:t>risetime</a:t>
            </a:r>
            <a:r>
              <a:rPr lang="en-GB" dirty="0" smtClean="0"/>
              <a:t> of </a:t>
            </a:r>
            <a:r>
              <a:rPr lang="en-GB" dirty="0" err="1" smtClean="0"/>
              <a:t>ms.</a:t>
            </a:r>
            <a:endParaRPr lang="en-GB" dirty="0" smtClean="0"/>
          </a:p>
          <a:p>
            <a:r>
              <a:rPr lang="en-GB" dirty="0" smtClean="0"/>
              <a:t>So </a:t>
            </a:r>
            <a:r>
              <a:rPr lang="en-GB" dirty="0" err="1" smtClean="0"/>
              <a:t>risetime</a:t>
            </a:r>
            <a:r>
              <a:rPr lang="en-GB" dirty="0" smtClean="0"/>
              <a:t> was less than transit time and true </a:t>
            </a:r>
            <a:r>
              <a:rPr lang="en-GB" dirty="0" smtClean="0"/>
              <a:t>pulse (transmission line) </a:t>
            </a:r>
            <a:r>
              <a:rPr lang="en-GB" dirty="0" smtClean="0"/>
              <a:t>behaviour was observed.</a:t>
            </a:r>
          </a:p>
          <a:p>
            <a:r>
              <a:rPr lang="en-GB" dirty="0" smtClean="0"/>
              <a:t>Heaviside discussed may of the practical situations which arose including the passage of pulses through one another when travelling in opposite directions in a transmission line.</a:t>
            </a:r>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Kilkenny Cats</a:t>
            </a:r>
            <a:endParaRPr lang="en-GB" dirty="0"/>
          </a:p>
        </p:txBody>
      </p:sp>
      <p:sp>
        <p:nvSpPr>
          <p:cNvPr id="3" name="Content Placeholder 2"/>
          <p:cNvSpPr>
            <a:spLocks noGrp="1"/>
          </p:cNvSpPr>
          <p:nvPr>
            <p:ph sz="quarter" idx="1"/>
          </p:nvPr>
        </p:nvSpPr>
        <p:spPr>
          <a:xfrm>
            <a:off x="457200" y="1600200"/>
            <a:ext cx="7859216" cy="4873752"/>
          </a:xfrm>
        </p:spPr>
        <p:txBody>
          <a:bodyPr/>
          <a:lstStyle/>
          <a:p>
            <a:r>
              <a:rPr lang="en-GB" b="1" i="1" dirty="0" smtClean="0"/>
              <a:t>"There once was two cats of Kilkenny </a:t>
            </a:r>
            <a:br>
              <a:rPr lang="en-GB" b="1" i="1" dirty="0" smtClean="0"/>
            </a:br>
            <a:r>
              <a:rPr lang="en-GB" b="1" i="1" dirty="0" smtClean="0"/>
              <a:t>Each cat thought there was one cat too many </a:t>
            </a:r>
            <a:br>
              <a:rPr lang="en-GB" b="1" i="1" dirty="0" smtClean="0"/>
            </a:br>
            <a:r>
              <a:rPr lang="en-GB" b="1" i="1" dirty="0" smtClean="0"/>
              <a:t>So they fought and they fit </a:t>
            </a:r>
            <a:br>
              <a:rPr lang="en-GB" b="1" i="1" dirty="0" smtClean="0"/>
            </a:br>
            <a:r>
              <a:rPr lang="en-GB" b="1" i="1" dirty="0" smtClean="0"/>
              <a:t>And they scratched and they bit </a:t>
            </a:r>
            <a:br>
              <a:rPr lang="en-GB" b="1" i="1" dirty="0" smtClean="0"/>
            </a:br>
            <a:r>
              <a:rPr lang="en-GB" b="1" i="1" dirty="0" err="1" smtClean="0"/>
              <a:t>'Til</a:t>
            </a:r>
            <a:r>
              <a:rPr lang="en-GB" b="1" i="1" dirty="0" smtClean="0"/>
              <a:t> instead of two cats there weren't any."</a:t>
            </a:r>
            <a:endParaRPr lang="en-GB" dirty="0"/>
          </a:p>
        </p:txBody>
      </p:sp>
      <p:pic>
        <p:nvPicPr>
          <p:cNvPr id="2050" name="Picture 2" descr="http://www.gutenberg.org/files/38562/38562-h/images/bwi024a.jpg"/>
          <p:cNvPicPr>
            <a:picLocks noChangeAspect="1" noChangeArrowheads="1"/>
          </p:cNvPicPr>
          <p:nvPr/>
        </p:nvPicPr>
        <p:blipFill>
          <a:blip r:embed="rId2" cstate="print"/>
          <a:srcRect/>
          <a:stretch>
            <a:fillRect/>
          </a:stretch>
        </p:blipFill>
        <p:spPr bwMode="auto">
          <a:xfrm>
            <a:off x="2483768" y="3933056"/>
            <a:ext cx="3286125" cy="2400301"/>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Wireless</a:t>
            </a:r>
            <a:endParaRPr lang="en-GB" dirty="0"/>
          </a:p>
        </p:txBody>
      </p:sp>
      <p:sp>
        <p:nvSpPr>
          <p:cNvPr id="3" name="Content Placeholder 2"/>
          <p:cNvSpPr>
            <a:spLocks noGrp="1"/>
          </p:cNvSpPr>
          <p:nvPr>
            <p:ph sz="quarter" idx="1"/>
          </p:nvPr>
        </p:nvSpPr>
        <p:spPr>
          <a:xfrm>
            <a:off x="971600" y="4653136"/>
            <a:ext cx="6737176" cy="1489376"/>
          </a:xfrm>
        </p:spPr>
        <p:txBody>
          <a:bodyPr>
            <a:normAutofit/>
          </a:bodyPr>
          <a:lstStyle/>
          <a:p>
            <a:pPr>
              <a:buNone/>
            </a:pPr>
            <a:r>
              <a:rPr lang="en-GB" dirty="0" smtClean="0"/>
              <a:t>	The invention and exploitation of radio communication moved the focus from the pulse to the sinusoidal wave.</a:t>
            </a:r>
          </a:p>
          <a:p>
            <a:endParaRPr lang="en-GB" dirty="0"/>
          </a:p>
        </p:txBody>
      </p:sp>
      <p:pic>
        <p:nvPicPr>
          <p:cNvPr id="1026" name="Picture 2" descr="http://www.pilotfriend.com/training/flight_training/communication/images2/29.jpg"/>
          <p:cNvPicPr>
            <a:picLocks noChangeAspect="1" noChangeArrowheads="1"/>
          </p:cNvPicPr>
          <p:nvPr/>
        </p:nvPicPr>
        <p:blipFill>
          <a:blip r:embed="rId2" cstate="print"/>
          <a:srcRect/>
          <a:stretch>
            <a:fillRect/>
          </a:stretch>
        </p:blipFill>
        <p:spPr bwMode="auto">
          <a:xfrm>
            <a:off x="1475656" y="1484784"/>
            <a:ext cx="5472608" cy="2970846"/>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Wireless Connection</a:t>
            </a:r>
            <a:endParaRPr lang="en-GB" dirty="0"/>
          </a:p>
        </p:txBody>
      </p:sp>
      <p:sp>
        <p:nvSpPr>
          <p:cNvPr id="3" name="Content Placeholder 2"/>
          <p:cNvSpPr>
            <a:spLocks noGrp="1"/>
          </p:cNvSpPr>
          <p:nvPr>
            <p:ph sz="quarter" idx="1"/>
          </p:nvPr>
        </p:nvSpPr>
        <p:spPr>
          <a:xfrm>
            <a:off x="539552" y="4077072"/>
            <a:ext cx="7467600" cy="2160240"/>
          </a:xfrm>
        </p:spPr>
        <p:txBody>
          <a:bodyPr>
            <a:normAutofit fontScale="92500" lnSpcReduction="10000"/>
          </a:bodyPr>
          <a:lstStyle/>
          <a:p>
            <a:r>
              <a:rPr lang="en-GB" dirty="0" smtClean="0"/>
              <a:t>Information is transferred at a slow rate compared to the frequency of the carrier wave.</a:t>
            </a:r>
          </a:p>
          <a:p>
            <a:r>
              <a:rPr lang="en-GB" dirty="0" smtClean="0"/>
              <a:t>One could think of transmitter and receiver being connected by the carrier wave.</a:t>
            </a:r>
          </a:p>
          <a:p>
            <a:r>
              <a:rPr lang="en-GB" dirty="0" smtClean="0"/>
              <a:t>In principle the transmitter was aware of the receiver’s existence.</a:t>
            </a:r>
            <a:endParaRPr lang="en-GB" dirty="0"/>
          </a:p>
        </p:txBody>
      </p:sp>
      <p:grpSp>
        <p:nvGrpSpPr>
          <p:cNvPr id="17" name="Group 16"/>
          <p:cNvGrpSpPr/>
          <p:nvPr/>
        </p:nvGrpSpPr>
        <p:grpSpPr>
          <a:xfrm>
            <a:off x="1475656" y="1628800"/>
            <a:ext cx="6048672" cy="2376264"/>
            <a:chOff x="539552" y="2204864"/>
            <a:chExt cx="6984776" cy="2777491"/>
          </a:xfrm>
        </p:grpSpPr>
        <p:pic>
          <p:nvPicPr>
            <p:cNvPr id="19461" name="Picture 5"/>
            <p:cNvPicPr>
              <a:picLocks noChangeAspect="1" noChangeArrowheads="1"/>
            </p:cNvPicPr>
            <p:nvPr/>
          </p:nvPicPr>
          <p:blipFill>
            <a:blip r:embed="rId2" cstate="print"/>
            <a:srcRect l="31225" t="-8152"/>
            <a:stretch>
              <a:fillRect/>
            </a:stretch>
          </p:blipFill>
          <p:spPr bwMode="auto">
            <a:xfrm>
              <a:off x="2987824" y="2924944"/>
              <a:ext cx="4248472" cy="401762"/>
            </a:xfrm>
            <a:prstGeom prst="rect">
              <a:avLst/>
            </a:prstGeom>
            <a:noFill/>
            <a:ln w="9525">
              <a:noFill/>
              <a:miter lim="800000"/>
              <a:headEnd/>
              <a:tailEnd/>
            </a:ln>
          </p:spPr>
        </p:pic>
        <p:pic>
          <p:nvPicPr>
            <p:cNvPr id="19458" name="Picture 2" descr="http://4vector.com/i/free-vector-television-antenna-clip-art_117485_Television_Antenna_clip_art_hight.png"/>
            <p:cNvPicPr>
              <a:picLocks noChangeAspect="1" noChangeArrowheads="1"/>
            </p:cNvPicPr>
            <p:nvPr/>
          </p:nvPicPr>
          <p:blipFill>
            <a:blip r:embed="rId3" cstate="print"/>
            <a:srcRect/>
            <a:stretch>
              <a:fillRect/>
            </a:stretch>
          </p:blipFill>
          <p:spPr bwMode="auto">
            <a:xfrm>
              <a:off x="539552" y="2204864"/>
              <a:ext cx="2448272" cy="2777491"/>
            </a:xfrm>
            <a:prstGeom prst="rect">
              <a:avLst/>
            </a:prstGeom>
            <a:noFill/>
          </p:spPr>
        </p:pic>
        <p:cxnSp>
          <p:nvCxnSpPr>
            <p:cNvPr id="6" name="Straight Connector 5"/>
            <p:cNvCxnSpPr/>
            <p:nvPr/>
          </p:nvCxnSpPr>
          <p:spPr>
            <a:xfrm>
              <a:off x="7236296" y="2636912"/>
              <a:ext cx="0" cy="22322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948264" y="2636912"/>
              <a:ext cx="288032" cy="57606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7236296" y="2636912"/>
              <a:ext cx="288032" cy="57606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Digital Revolution</a:t>
            </a:r>
            <a:endParaRPr lang="en-GB" dirty="0"/>
          </a:p>
        </p:txBody>
      </p:sp>
      <p:sp>
        <p:nvSpPr>
          <p:cNvPr id="3" name="Content Placeholder 2"/>
          <p:cNvSpPr>
            <a:spLocks noGrp="1"/>
          </p:cNvSpPr>
          <p:nvPr>
            <p:ph sz="quarter" idx="1"/>
          </p:nvPr>
        </p:nvSpPr>
        <p:spPr/>
        <p:txBody>
          <a:bodyPr/>
          <a:lstStyle/>
          <a:p>
            <a:r>
              <a:rPr lang="en-GB" dirty="0" smtClean="0"/>
              <a:t>The introduction of pulsed RF in radar during WW2 heralded the return of digital technology.</a:t>
            </a:r>
          </a:p>
          <a:p>
            <a:r>
              <a:rPr lang="en-GB" dirty="0" smtClean="0"/>
              <a:t>Computers developed in the 50’s and 60’s were increasingly digital.</a:t>
            </a:r>
          </a:p>
          <a:p>
            <a:r>
              <a:rPr lang="en-GB" dirty="0" smtClean="0"/>
              <a:t>The slow speeds of the early computers (pulse </a:t>
            </a:r>
            <a:r>
              <a:rPr lang="en-GB" dirty="0" err="1" smtClean="0"/>
              <a:t>risetimes</a:t>
            </a:r>
            <a:r>
              <a:rPr lang="en-GB" dirty="0" smtClean="0"/>
              <a:t> &gt;&gt; transit times) meant that designers could still think in analogue terms.</a:t>
            </a:r>
          </a:p>
          <a:p>
            <a:r>
              <a:rPr lang="en-GB" dirty="0" smtClean="0"/>
              <a:t>The high impedances of valves (around 100kohms) meant that the environment through which the signals travelled </a:t>
            </a:r>
            <a:r>
              <a:rPr lang="en-GB" dirty="0" smtClean="0"/>
              <a:t>was essentially </a:t>
            </a:r>
            <a:r>
              <a:rPr lang="en-GB" dirty="0" err="1" smtClean="0"/>
              <a:t>capacitative</a:t>
            </a:r>
            <a:r>
              <a:rPr lang="en-GB" dirty="0" smtClean="0"/>
              <a:t>.</a:t>
            </a:r>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spDef>
      <a:spPr>
        <a:noFill/>
        <a:ln w="38100">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3810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Oriel</Template>
  <TotalTime>3309</TotalTime>
  <Words>1348</Words>
  <Application>Microsoft Office PowerPoint</Application>
  <PresentationFormat>On-screen Show (4:3)</PresentationFormat>
  <Paragraphs>147</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Oriel</vt:lpstr>
      <vt:lpstr>The Physics of High Speed Logic</vt:lpstr>
      <vt:lpstr>Agenda</vt:lpstr>
      <vt:lpstr>Oliver Heaviside 1850-1925</vt:lpstr>
      <vt:lpstr>Heaviside and E/M Theory</vt:lpstr>
      <vt:lpstr>The Victorian Internet</vt:lpstr>
      <vt:lpstr>Kilkenny Cats</vt:lpstr>
      <vt:lpstr>Wireless</vt:lpstr>
      <vt:lpstr>Wireless Connection</vt:lpstr>
      <vt:lpstr>The Digital Revolution</vt:lpstr>
      <vt:lpstr>Historical Overview</vt:lpstr>
      <vt:lpstr>The Digital Revolution 1970 – present </vt:lpstr>
      <vt:lpstr> 930 Series Diode-Transistor Logic Three-Input NAND Gate</vt:lpstr>
      <vt:lpstr>Stray Capacitance</vt:lpstr>
      <vt:lpstr>Something had to be done - TTL</vt:lpstr>
      <vt:lpstr>Schottky TTL</vt:lpstr>
      <vt:lpstr>What No-one Noticed</vt:lpstr>
      <vt:lpstr>Emitter Coupled Logic</vt:lpstr>
      <vt:lpstr>Path of No Return</vt:lpstr>
      <vt:lpstr>‘Decoupling’ Capacitor</vt:lpstr>
      <vt:lpstr>..and</vt:lpstr>
      <vt:lpstr>Decoupling in Logic</vt:lpstr>
      <vt:lpstr>A better approach …</vt:lpstr>
      <vt:lpstr>Tantalum beads</vt:lpstr>
      <vt:lpstr>Are capacitors inductive?</vt:lpstr>
      <vt:lpstr>In addition …</vt:lpstr>
      <vt:lpstr>Slide 26</vt:lpstr>
      <vt:lpstr>.. A thought ..</vt:lpstr>
      <vt:lpstr>In other words</vt:lpstr>
      <vt:lpstr>The capacitor is a transmission line</vt:lpstr>
      <vt:lpstr>Stray Inductance</vt:lpstr>
      <vt:lpstr>The effect of stray indictance</vt:lpstr>
      <vt:lpstr>The geometry</vt:lpstr>
      <vt:lpstr>Yes we can!</vt:lpstr>
      <vt:lpstr>Lessons for Today</vt:lpstr>
      <vt:lpstr>Slide 35</vt:lpstr>
      <vt:lpstr>EMC</vt:lpstr>
    </vt:vector>
  </TitlesOfParts>
  <Company>Barnard Castle School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Maxwell’s Electromagnetic Theory</dc:title>
  <dc:creator>Dave</dc:creator>
  <cp:lastModifiedBy>David Walton</cp:lastModifiedBy>
  <cp:revision>70</cp:revision>
  <dcterms:created xsi:type="dcterms:W3CDTF">2013-09-30T11:44:21Z</dcterms:created>
  <dcterms:modified xsi:type="dcterms:W3CDTF">2014-02-27T09:13:09Z</dcterms:modified>
</cp:coreProperties>
</file>